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3" r:id="rId2"/>
    <p:sldId id="256" r:id="rId3"/>
    <p:sldId id="557" r:id="rId4"/>
    <p:sldId id="566" r:id="rId5"/>
    <p:sldId id="569" r:id="rId6"/>
    <p:sldId id="558" r:id="rId7"/>
    <p:sldId id="563" r:id="rId8"/>
    <p:sldId id="562" r:id="rId9"/>
  </p:sldIdLst>
  <p:sldSz cx="9144000" cy="6858000" type="screen4x3"/>
  <p:notesSz cx="6742113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7A51"/>
    <a:srgbClr val="33CCFF"/>
    <a:srgbClr val="9148C8"/>
    <a:srgbClr val="00CC00"/>
    <a:srgbClr val="009242"/>
    <a:srgbClr val="FF0066"/>
    <a:srgbClr val="FF99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9890" autoAdjust="0"/>
  </p:normalViewPr>
  <p:slideViewPr>
    <p:cSldViewPr>
      <p:cViewPr>
        <p:scale>
          <a:sx n="100" d="100"/>
          <a:sy n="100" d="100"/>
        </p:scale>
        <p:origin x="-1090" y="1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D53A93-71E8-4EC2-8BE5-91938792F43B}" type="doc">
      <dgm:prSet loTypeId="urn:microsoft.com/office/officeart/2005/8/layout/radial5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A682FE1-2192-4218-91DA-F2CBAB1FCE8C}">
      <dgm:prSet phldrT="[Текст]" custT="1"/>
      <dgm:spPr/>
      <dgm:t>
        <a:bodyPr/>
        <a:lstStyle/>
        <a:p>
          <a:r>
            <a:rPr lang="ru-RU" sz="1400" i="1" dirty="0" smtClean="0">
              <a:latin typeface="Times New Roman" pitchFamily="18" charset="0"/>
              <a:cs typeface="Times New Roman" pitchFamily="18" charset="0"/>
            </a:rPr>
            <a:t>Главной идеологией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бюджетной политики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Верхнеобливского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сельского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поселения</a:t>
          </a:r>
        </a:p>
        <a:p>
          <a:r>
            <a:rPr lang="ru-RU" sz="1400" i="0" dirty="0" smtClean="0">
              <a:latin typeface="Times New Roman" pitchFamily="18" charset="0"/>
              <a:cs typeface="Times New Roman" pitchFamily="18" charset="0"/>
            </a:rPr>
            <a:t>является:</a:t>
          </a:r>
          <a:endParaRPr lang="ru-RU" sz="1400" i="0" dirty="0"/>
        </a:p>
      </dgm:t>
    </dgm:pt>
    <dgm:pt modelId="{60F4C142-7554-4827-A039-0A723CAD5914}" type="parTrans" cxnId="{B18D7721-F9C6-4854-96D1-CA01A00DDF1A}">
      <dgm:prSet/>
      <dgm:spPr/>
      <dgm:t>
        <a:bodyPr/>
        <a:lstStyle/>
        <a:p>
          <a:endParaRPr lang="ru-RU"/>
        </a:p>
      </dgm:t>
    </dgm:pt>
    <dgm:pt modelId="{110D044A-52F2-49E8-9CEC-DD72DA85180E}" type="sibTrans" cxnId="{B18D7721-F9C6-4854-96D1-CA01A00DDF1A}">
      <dgm:prSet/>
      <dgm:spPr/>
      <dgm:t>
        <a:bodyPr/>
        <a:lstStyle/>
        <a:p>
          <a:endParaRPr lang="ru-RU"/>
        </a:p>
      </dgm:t>
    </dgm:pt>
    <dgm:pt modelId="{588776A5-BE7C-45A4-8D31-E3B314897870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A9DD973-EC39-4A68-A77C-2ECF4DCD2644}" type="parTrans" cxnId="{F9E2AD05-6856-40A4-A0AE-F54BED5A6DC0}">
      <dgm:prSet/>
      <dgm:spPr/>
      <dgm:t>
        <a:bodyPr/>
        <a:lstStyle/>
        <a:p>
          <a:endParaRPr lang="ru-RU"/>
        </a:p>
      </dgm:t>
    </dgm:pt>
    <dgm:pt modelId="{7B72D89A-8F5E-421D-ACDA-982668C97016}" type="sibTrans" cxnId="{F9E2AD05-6856-40A4-A0AE-F54BED5A6DC0}">
      <dgm:prSet/>
      <dgm:spPr/>
      <dgm:t>
        <a:bodyPr/>
        <a:lstStyle/>
        <a:p>
          <a:endParaRPr lang="ru-RU"/>
        </a:p>
      </dgm:t>
    </dgm:pt>
    <dgm:pt modelId="{07863912-AE71-4D83-B893-846A34E6A8F5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Соответствие финансовых возможностей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Верхнеобливского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сельского поселения ключевым направлениям развития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DA033CF-1F74-41A0-A1DB-61C2F84F241B}" type="parTrans" cxnId="{059A19B1-2F0D-4E2B-AFA8-A4574710F115}">
      <dgm:prSet/>
      <dgm:spPr/>
      <dgm:t>
        <a:bodyPr/>
        <a:lstStyle/>
        <a:p>
          <a:endParaRPr lang="ru-RU"/>
        </a:p>
      </dgm:t>
    </dgm:pt>
    <dgm:pt modelId="{A1D2972D-22B4-468B-966C-20DAA51184F5}" type="sibTrans" cxnId="{059A19B1-2F0D-4E2B-AFA8-A4574710F115}">
      <dgm:prSet/>
      <dgm:spPr/>
      <dgm:t>
        <a:bodyPr/>
        <a:lstStyle/>
        <a:p>
          <a:endParaRPr lang="ru-RU"/>
        </a:p>
      </dgm:t>
    </dgm:pt>
    <dgm:pt modelId="{619228FD-C9AD-4705-B503-327EEEB0A22B}">
      <dgm:prSet phldrT="[Текст]" custT="1"/>
      <dgm:spPr>
        <a:solidFill>
          <a:srgbClr val="00CCFF"/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Повышение прозрачности и открытости бюджетного процесса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AB819E3-ED0B-4CAC-8F15-CCB73362C661}" type="parTrans" cxnId="{AB15347A-2CBC-4AFD-B7EF-B4CC10A6D363}">
      <dgm:prSet/>
      <dgm:spPr>
        <a:gradFill rotWithShape="0">
          <a:gsLst>
            <a:gs pos="0">
              <a:srgbClr val="00CCFF"/>
            </a:gs>
            <a:gs pos="10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endParaRPr lang="ru-RU"/>
        </a:p>
      </dgm:t>
    </dgm:pt>
    <dgm:pt modelId="{5D51E19F-BAA3-43AC-B743-91DBCF139CFD}" type="sibTrans" cxnId="{AB15347A-2CBC-4AFD-B7EF-B4CC10A6D363}">
      <dgm:prSet/>
      <dgm:spPr/>
      <dgm:t>
        <a:bodyPr/>
        <a:lstStyle/>
        <a:p>
          <a:endParaRPr lang="ru-RU"/>
        </a:p>
      </dgm:t>
    </dgm:pt>
    <dgm:pt modelId="{28B84F80-1713-45FA-A668-2A067E450039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Обеспечение устойчивости и сбалансированности бюджетной системы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87A77F4-8EA4-43EC-A2C0-329CDC7FE0DE}" type="parTrans" cxnId="{43885F54-15E8-4072-937F-9226D74628F7}">
      <dgm:prSet/>
      <dgm:spPr/>
      <dgm:t>
        <a:bodyPr/>
        <a:lstStyle/>
        <a:p>
          <a:endParaRPr lang="ru-RU"/>
        </a:p>
      </dgm:t>
    </dgm:pt>
    <dgm:pt modelId="{24C1311F-162C-4A4D-8A85-EC801F515A2B}" type="sibTrans" cxnId="{43885F54-15E8-4072-937F-9226D74628F7}">
      <dgm:prSet/>
      <dgm:spPr/>
      <dgm:t>
        <a:bodyPr/>
        <a:lstStyle/>
        <a:p>
          <a:endParaRPr lang="ru-RU"/>
        </a:p>
      </dgm:t>
    </dgm:pt>
    <dgm:pt modelId="{8C57921B-9F9A-4A12-96DC-48B8956366B2}">
      <dgm:prSet custT="1"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9B11D306-C12F-4640-91AB-ACC9B5815404}" type="parTrans" cxnId="{2803BC29-01F3-48EE-841C-E16CB543E918}">
      <dgm:prSet/>
      <dgm:spPr/>
      <dgm:t>
        <a:bodyPr/>
        <a:lstStyle/>
        <a:p>
          <a:endParaRPr lang="ru-RU"/>
        </a:p>
      </dgm:t>
    </dgm:pt>
    <dgm:pt modelId="{5455E29E-5DA8-41FF-AF9F-F1B952FAA3C2}" type="sibTrans" cxnId="{2803BC29-01F3-48EE-841C-E16CB543E918}">
      <dgm:prSet/>
      <dgm:spPr/>
      <dgm:t>
        <a:bodyPr/>
        <a:lstStyle/>
        <a:p>
          <a:endParaRPr lang="ru-RU"/>
        </a:p>
      </dgm:t>
    </dgm:pt>
    <dgm:pt modelId="{AD23C868-BBE9-4AD3-9353-B6E3296BB331}" type="pres">
      <dgm:prSet presAssocID="{CED53A93-71E8-4EC2-8BE5-91938792F43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A57D3B-B957-4C14-86AF-B165A268892B}" type="pres">
      <dgm:prSet presAssocID="{BA682FE1-2192-4218-91DA-F2CBAB1FCE8C}" presName="centerShape" presStyleLbl="node0" presStyleIdx="0" presStyleCnt="1" custScaleX="134855" custScaleY="122798" custLinFactNeighborX="-702" custLinFactNeighborY="-18399"/>
      <dgm:spPr/>
      <dgm:t>
        <a:bodyPr/>
        <a:lstStyle/>
        <a:p>
          <a:endParaRPr lang="ru-RU"/>
        </a:p>
      </dgm:t>
    </dgm:pt>
    <dgm:pt modelId="{4BFCC67C-01E0-4706-B8B4-1F8F2C2F130B}" type="pres">
      <dgm:prSet presAssocID="{1A9DD973-EC39-4A68-A77C-2ECF4DCD2644}" presName="parTrans" presStyleLbl="sibTrans2D1" presStyleIdx="0" presStyleCnt="5"/>
      <dgm:spPr/>
      <dgm:t>
        <a:bodyPr/>
        <a:lstStyle/>
        <a:p>
          <a:endParaRPr lang="ru-RU"/>
        </a:p>
      </dgm:t>
    </dgm:pt>
    <dgm:pt modelId="{97EC91DB-5CB6-4C0B-A631-496F04224694}" type="pres">
      <dgm:prSet presAssocID="{1A9DD973-EC39-4A68-A77C-2ECF4DCD2644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D1074AC8-5E5D-44C1-B388-B81C344112D7}" type="pres">
      <dgm:prSet presAssocID="{588776A5-BE7C-45A4-8D31-E3B314897870}" presName="node" presStyleLbl="node1" presStyleIdx="0" presStyleCnt="5" custScaleX="156969" custScaleY="121632" custRadScaleRad="137079" custRadScaleInc="131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8CB159-B422-44AE-B8B5-625D5ED9ED39}" type="pres">
      <dgm:prSet presAssocID="{0DA033CF-1F74-41A0-A1DB-61C2F84F241B}" presName="parTrans" presStyleLbl="sibTrans2D1" presStyleIdx="1" presStyleCnt="5"/>
      <dgm:spPr/>
      <dgm:t>
        <a:bodyPr/>
        <a:lstStyle/>
        <a:p>
          <a:endParaRPr lang="ru-RU"/>
        </a:p>
      </dgm:t>
    </dgm:pt>
    <dgm:pt modelId="{C74EEFA6-9443-467D-80D2-A9F3759B18C7}" type="pres">
      <dgm:prSet presAssocID="{0DA033CF-1F74-41A0-A1DB-61C2F84F241B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E0A4CD80-46A9-4C58-B3C2-2D572F0DFB5F}" type="pres">
      <dgm:prSet presAssocID="{07863912-AE71-4D83-B893-846A34E6A8F5}" presName="node" presStyleLbl="node1" presStyleIdx="1" presStyleCnt="5" custScaleX="160897" custScaleY="121625" custRadScaleRad="72769" custRadScaleInc="2928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264C7A-5A81-4BAE-807A-A681681D9954}" type="pres">
      <dgm:prSet presAssocID="{9B11D306-C12F-4640-91AB-ACC9B5815404}" presName="parTrans" presStyleLbl="sibTrans2D1" presStyleIdx="2" presStyleCnt="5"/>
      <dgm:spPr/>
      <dgm:t>
        <a:bodyPr/>
        <a:lstStyle/>
        <a:p>
          <a:endParaRPr lang="ru-RU"/>
        </a:p>
      </dgm:t>
    </dgm:pt>
    <dgm:pt modelId="{1AE3F483-3871-4C84-A9B4-5E77EBA6EBAF}" type="pres">
      <dgm:prSet presAssocID="{9B11D306-C12F-4640-91AB-ACC9B5815404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DA20B577-E084-4A3A-8A0B-24E3B4429303}" type="pres">
      <dgm:prSet presAssocID="{8C57921B-9F9A-4A12-96DC-48B8956366B2}" presName="node" presStyleLbl="node1" presStyleIdx="2" presStyleCnt="5" custScaleX="153345" custScaleY="127469" custRadScaleRad="114272" custRadScaleInc="-1301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729D24-0D62-4224-8B03-8D0408277A71}" type="pres">
      <dgm:prSet presAssocID="{0AB819E3-ED0B-4CAC-8F15-CCB73362C661}" presName="parTrans" presStyleLbl="sibTrans2D1" presStyleIdx="3" presStyleCnt="5"/>
      <dgm:spPr/>
      <dgm:t>
        <a:bodyPr/>
        <a:lstStyle/>
        <a:p>
          <a:endParaRPr lang="ru-RU"/>
        </a:p>
      </dgm:t>
    </dgm:pt>
    <dgm:pt modelId="{3E798519-3937-4055-B2E7-51689B1FB2AB}" type="pres">
      <dgm:prSet presAssocID="{0AB819E3-ED0B-4CAC-8F15-CCB73362C661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9B89C421-F0D8-44E3-BD0A-4C6E08938364}" type="pres">
      <dgm:prSet presAssocID="{619228FD-C9AD-4705-B503-327EEEB0A22B}" presName="node" presStyleLbl="node1" presStyleIdx="3" presStyleCnt="5" custScaleX="157078" custScaleY="119781" custRadScaleRad="115474" custRadScaleInc="1060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D94444-8331-41F3-825C-CDF51849DCA2}" type="pres">
      <dgm:prSet presAssocID="{287A77F4-8EA4-43EC-A2C0-329CDC7FE0DE}" presName="parTrans" presStyleLbl="sibTrans2D1" presStyleIdx="4" presStyleCnt="5"/>
      <dgm:spPr/>
      <dgm:t>
        <a:bodyPr/>
        <a:lstStyle/>
        <a:p>
          <a:endParaRPr lang="ru-RU"/>
        </a:p>
      </dgm:t>
    </dgm:pt>
    <dgm:pt modelId="{59C94386-71C3-4F84-9524-F75FD0E856A7}" type="pres">
      <dgm:prSet presAssocID="{287A77F4-8EA4-43EC-A2C0-329CDC7FE0DE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30D3701F-8426-4130-8133-4F32806D0F99}" type="pres">
      <dgm:prSet presAssocID="{28B84F80-1713-45FA-A668-2A067E450039}" presName="node" presStyleLbl="node1" presStyleIdx="4" presStyleCnt="5" custScaleX="161261" custScaleY="128429" custRadScaleRad="142660" custRadScaleInc="528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03BC29-01F3-48EE-841C-E16CB543E918}" srcId="{BA682FE1-2192-4218-91DA-F2CBAB1FCE8C}" destId="{8C57921B-9F9A-4A12-96DC-48B8956366B2}" srcOrd="2" destOrd="0" parTransId="{9B11D306-C12F-4640-91AB-ACC9B5815404}" sibTransId="{5455E29E-5DA8-41FF-AF9F-F1B952FAA3C2}"/>
    <dgm:cxn modelId="{908B511E-548F-44CD-AF4F-80BA15115727}" type="presOf" srcId="{287A77F4-8EA4-43EC-A2C0-329CDC7FE0DE}" destId="{7CD94444-8331-41F3-825C-CDF51849DCA2}" srcOrd="0" destOrd="0" presId="urn:microsoft.com/office/officeart/2005/8/layout/radial5"/>
    <dgm:cxn modelId="{3D68F9BC-3C67-4768-BB8C-13D92FFF6005}" type="presOf" srcId="{0DA033CF-1F74-41A0-A1DB-61C2F84F241B}" destId="{118CB159-B422-44AE-B8B5-625D5ED9ED39}" srcOrd="0" destOrd="0" presId="urn:microsoft.com/office/officeart/2005/8/layout/radial5"/>
    <dgm:cxn modelId="{13DFE395-6577-4DDD-8069-407818D5D43E}" type="presOf" srcId="{BA682FE1-2192-4218-91DA-F2CBAB1FCE8C}" destId="{5BA57D3B-B957-4C14-86AF-B165A268892B}" srcOrd="0" destOrd="0" presId="urn:microsoft.com/office/officeart/2005/8/layout/radial5"/>
    <dgm:cxn modelId="{25E09202-B50A-4769-82F9-55C7D2E4FA4A}" type="presOf" srcId="{8C57921B-9F9A-4A12-96DC-48B8956366B2}" destId="{DA20B577-E084-4A3A-8A0B-24E3B4429303}" srcOrd="0" destOrd="0" presId="urn:microsoft.com/office/officeart/2005/8/layout/radial5"/>
    <dgm:cxn modelId="{D699AA49-EDFF-4E90-80EA-D553E4213EA1}" type="presOf" srcId="{9B11D306-C12F-4640-91AB-ACC9B5815404}" destId="{CB264C7A-5A81-4BAE-807A-A681681D9954}" srcOrd="0" destOrd="0" presId="urn:microsoft.com/office/officeart/2005/8/layout/radial5"/>
    <dgm:cxn modelId="{EA80E79B-734B-4386-B7E9-A4ACA8A6F797}" type="presOf" srcId="{07863912-AE71-4D83-B893-846A34E6A8F5}" destId="{E0A4CD80-46A9-4C58-B3C2-2D572F0DFB5F}" srcOrd="0" destOrd="0" presId="urn:microsoft.com/office/officeart/2005/8/layout/radial5"/>
    <dgm:cxn modelId="{1139FA4B-BFFF-4621-BD40-B35EE105B72F}" type="presOf" srcId="{588776A5-BE7C-45A4-8D31-E3B314897870}" destId="{D1074AC8-5E5D-44C1-B388-B81C344112D7}" srcOrd="0" destOrd="0" presId="urn:microsoft.com/office/officeart/2005/8/layout/radial5"/>
    <dgm:cxn modelId="{0277F908-9260-4B3C-A407-B53144866E0B}" type="presOf" srcId="{619228FD-C9AD-4705-B503-327EEEB0A22B}" destId="{9B89C421-F0D8-44E3-BD0A-4C6E08938364}" srcOrd="0" destOrd="0" presId="urn:microsoft.com/office/officeart/2005/8/layout/radial5"/>
    <dgm:cxn modelId="{059A19B1-2F0D-4E2B-AFA8-A4574710F115}" srcId="{BA682FE1-2192-4218-91DA-F2CBAB1FCE8C}" destId="{07863912-AE71-4D83-B893-846A34E6A8F5}" srcOrd="1" destOrd="0" parTransId="{0DA033CF-1F74-41A0-A1DB-61C2F84F241B}" sibTransId="{A1D2972D-22B4-468B-966C-20DAA51184F5}"/>
    <dgm:cxn modelId="{B18D7721-F9C6-4854-96D1-CA01A00DDF1A}" srcId="{CED53A93-71E8-4EC2-8BE5-91938792F43B}" destId="{BA682FE1-2192-4218-91DA-F2CBAB1FCE8C}" srcOrd="0" destOrd="0" parTransId="{60F4C142-7554-4827-A039-0A723CAD5914}" sibTransId="{110D044A-52F2-49E8-9CEC-DD72DA85180E}"/>
    <dgm:cxn modelId="{B60151D5-6939-4E11-A37D-DE71E38A6A78}" type="presOf" srcId="{9B11D306-C12F-4640-91AB-ACC9B5815404}" destId="{1AE3F483-3871-4C84-A9B4-5E77EBA6EBAF}" srcOrd="1" destOrd="0" presId="urn:microsoft.com/office/officeart/2005/8/layout/radial5"/>
    <dgm:cxn modelId="{9CE7A299-E0D4-4597-855C-E4000A19BCEC}" type="presOf" srcId="{CED53A93-71E8-4EC2-8BE5-91938792F43B}" destId="{AD23C868-BBE9-4AD3-9353-B6E3296BB331}" srcOrd="0" destOrd="0" presId="urn:microsoft.com/office/officeart/2005/8/layout/radial5"/>
    <dgm:cxn modelId="{2B3435DD-5B8F-4980-BAF7-E22C53735FAA}" type="presOf" srcId="{0AB819E3-ED0B-4CAC-8F15-CCB73362C661}" destId="{3E798519-3937-4055-B2E7-51689B1FB2AB}" srcOrd="1" destOrd="0" presId="urn:microsoft.com/office/officeart/2005/8/layout/radial5"/>
    <dgm:cxn modelId="{AB15347A-2CBC-4AFD-B7EF-B4CC10A6D363}" srcId="{BA682FE1-2192-4218-91DA-F2CBAB1FCE8C}" destId="{619228FD-C9AD-4705-B503-327EEEB0A22B}" srcOrd="3" destOrd="0" parTransId="{0AB819E3-ED0B-4CAC-8F15-CCB73362C661}" sibTransId="{5D51E19F-BAA3-43AC-B743-91DBCF139CFD}"/>
    <dgm:cxn modelId="{873AC91B-ED2A-43CC-837C-12184BFBCE2B}" type="presOf" srcId="{0AB819E3-ED0B-4CAC-8F15-CCB73362C661}" destId="{30729D24-0D62-4224-8B03-8D0408277A71}" srcOrd="0" destOrd="0" presId="urn:microsoft.com/office/officeart/2005/8/layout/radial5"/>
    <dgm:cxn modelId="{D098D0D2-A035-4A7D-A0BE-A7725B628092}" type="presOf" srcId="{1A9DD973-EC39-4A68-A77C-2ECF4DCD2644}" destId="{97EC91DB-5CB6-4C0B-A631-496F04224694}" srcOrd="1" destOrd="0" presId="urn:microsoft.com/office/officeart/2005/8/layout/radial5"/>
    <dgm:cxn modelId="{7DCC30B5-142F-40A9-BC4D-A989285754CC}" type="presOf" srcId="{28B84F80-1713-45FA-A668-2A067E450039}" destId="{30D3701F-8426-4130-8133-4F32806D0F99}" srcOrd="0" destOrd="0" presId="urn:microsoft.com/office/officeart/2005/8/layout/radial5"/>
    <dgm:cxn modelId="{43885F54-15E8-4072-937F-9226D74628F7}" srcId="{BA682FE1-2192-4218-91DA-F2CBAB1FCE8C}" destId="{28B84F80-1713-45FA-A668-2A067E450039}" srcOrd="4" destOrd="0" parTransId="{287A77F4-8EA4-43EC-A2C0-329CDC7FE0DE}" sibTransId="{24C1311F-162C-4A4D-8A85-EC801F515A2B}"/>
    <dgm:cxn modelId="{F9E2AD05-6856-40A4-A0AE-F54BED5A6DC0}" srcId="{BA682FE1-2192-4218-91DA-F2CBAB1FCE8C}" destId="{588776A5-BE7C-45A4-8D31-E3B314897870}" srcOrd="0" destOrd="0" parTransId="{1A9DD973-EC39-4A68-A77C-2ECF4DCD2644}" sibTransId="{7B72D89A-8F5E-421D-ACDA-982668C97016}"/>
    <dgm:cxn modelId="{F5E66F06-B699-4544-932C-88ECE73A9172}" type="presOf" srcId="{1A9DD973-EC39-4A68-A77C-2ECF4DCD2644}" destId="{4BFCC67C-01E0-4706-B8B4-1F8F2C2F130B}" srcOrd="0" destOrd="0" presId="urn:microsoft.com/office/officeart/2005/8/layout/radial5"/>
    <dgm:cxn modelId="{8C8F141B-2D0D-41CC-93BC-E70E0857B5C9}" type="presOf" srcId="{0DA033CF-1F74-41A0-A1DB-61C2F84F241B}" destId="{C74EEFA6-9443-467D-80D2-A9F3759B18C7}" srcOrd="1" destOrd="0" presId="urn:microsoft.com/office/officeart/2005/8/layout/radial5"/>
    <dgm:cxn modelId="{958F3B5C-D16B-43A5-9C9E-238208ACFB7F}" type="presOf" srcId="{287A77F4-8EA4-43EC-A2C0-329CDC7FE0DE}" destId="{59C94386-71C3-4F84-9524-F75FD0E856A7}" srcOrd="1" destOrd="0" presId="urn:microsoft.com/office/officeart/2005/8/layout/radial5"/>
    <dgm:cxn modelId="{103A87AA-D22E-4F42-82E5-9444D6FC85EE}" type="presParOf" srcId="{AD23C868-BBE9-4AD3-9353-B6E3296BB331}" destId="{5BA57D3B-B957-4C14-86AF-B165A268892B}" srcOrd="0" destOrd="0" presId="urn:microsoft.com/office/officeart/2005/8/layout/radial5"/>
    <dgm:cxn modelId="{4644F0EB-32C3-4FC9-A97F-149FF766E4DF}" type="presParOf" srcId="{AD23C868-BBE9-4AD3-9353-B6E3296BB331}" destId="{4BFCC67C-01E0-4706-B8B4-1F8F2C2F130B}" srcOrd="1" destOrd="0" presId="urn:microsoft.com/office/officeart/2005/8/layout/radial5"/>
    <dgm:cxn modelId="{E6C147A2-4407-467B-83D7-798F30382B62}" type="presParOf" srcId="{4BFCC67C-01E0-4706-B8B4-1F8F2C2F130B}" destId="{97EC91DB-5CB6-4C0B-A631-496F04224694}" srcOrd="0" destOrd="0" presId="urn:microsoft.com/office/officeart/2005/8/layout/radial5"/>
    <dgm:cxn modelId="{8026CDBA-963E-4064-8666-C8E5575D36C3}" type="presParOf" srcId="{AD23C868-BBE9-4AD3-9353-B6E3296BB331}" destId="{D1074AC8-5E5D-44C1-B388-B81C344112D7}" srcOrd="2" destOrd="0" presId="urn:microsoft.com/office/officeart/2005/8/layout/radial5"/>
    <dgm:cxn modelId="{35EAD32F-D4E2-4DEE-B7E5-CD5E7016C443}" type="presParOf" srcId="{AD23C868-BBE9-4AD3-9353-B6E3296BB331}" destId="{118CB159-B422-44AE-B8B5-625D5ED9ED39}" srcOrd="3" destOrd="0" presId="urn:microsoft.com/office/officeart/2005/8/layout/radial5"/>
    <dgm:cxn modelId="{026408F9-7824-4656-BE04-EB74DA2ACC78}" type="presParOf" srcId="{118CB159-B422-44AE-B8B5-625D5ED9ED39}" destId="{C74EEFA6-9443-467D-80D2-A9F3759B18C7}" srcOrd="0" destOrd="0" presId="urn:microsoft.com/office/officeart/2005/8/layout/radial5"/>
    <dgm:cxn modelId="{C1301159-4DD8-4F63-9AE4-3876E152ECC4}" type="presParOf" srcId="{AD23C868-BBE9-4AD3-9353-B6E3296BB331}" destId="{E0A4CD80-46A9-4C58-B3C2-2D572F0DFB5F}" srcOrd="4" destOrd="0" presId="urn:microsoft.com/office/officeart/2005/8/layout/radial5"/>
    <dgm:cxn modelId="{BABFBDD0-D6A6-484E-B586-DB636B3001CA}" type="presParOf" srcId="{AD23C868-BBE9-4AD3-9353-B6E3296BB331}" destId="{CB264C7A-5A81-4BAE-807A-A681681D9954}" srcOrd="5" destOrd="0" presId="urn:microsoft.com/office/officeart/2005/8/layout/radial5"/>
    <dgm:cxn modelId="{D63C26F7-D2F8-4FDE-8A22-0E9E32DE34F9}" type="presParOf" srcId="{CB264C7A-5A81-4BAE-807A-A681681D9954}" destId="{1AE3F483-3871-4C84-A9B4-5E77EBA6EBAF}" srcOrd="0" destOrd="0" presId="urn:microsoft.com/office/officeart/2005/8/layout/radial5"/>
    <dgm:cxn modelId="{0ADEFDB2-EC13-4713-B52E-A3C5336AD69C}" type="presParOf" srcId="{AD23C868-BBE9-4AD3-9353-B6E3296BB331}" destId="{DA20B577-E084-4A3A-8A0B-24E3B4429303}" srcOrd="6" destOrd="0" presId="urn:microsoft.com/office/officeart/2005/8/layout/radial5"/>
    <dgm:cxn modelId="{D9F65D12-347B-423D-9FA2-39DBD5846231}" type="presParOf" srcId="{AD23C868-BBE9-4AD3-9353-B6E3296BB331}" destId="{30729D24-0D62-4224-8B03-8D0408277A71}" srcOrd="7" destOrd="0" presId="urn:microsoft.com/office/officeart/2005/8/layout/radial5"/>
    <dgm:cxn modelId="{EB7A05AC-3AF3-4E84-A728-E7EC68E68019}" type="presParOf" srcId="{30729D24-0D62-4224-8B03-8D0408277A71}" destId="{3E798519-3937-4055-B2E7-51689B1FB2AB}" srcOrd="0" destOrd="0" presId="urn:microsoft.com/office/officeart/2005/8/layout/radial5"/>
    <dgm:cxn modelId="{54FF8311-7052-436B-9098-F3AFA2B58F53}" type="presParOf" srcId="{AD23C868-BBE9-4AD3-9353-B6E3296BB331}" destId="{9B89C421-F0D8-44E3-BD0A-4C6E08938364}" srcOrd="8" destOrd="0" presId="urn:microsoft.com/office/officeart/2005/8/layout/radial5"/>
    <dgm:cxn modelId="{123CBA16-C20B-4E9B-921C-AD343B556F2B}" type="presParOf" srcId="{AD23C868-BBE9-4AD3-9353-B6E3296BB331}" destId="{7CD94444-8331-41F3-825C-CDF51849DCA2}" srcOrd="9" destOrd="0" presId="urn:microsoft.com/office/officeart/2005/8/layout/radial5"/>
    <dgm:cxn modelId="{F139D940-20CA-4740-84A4-CABCC644C0EC}" type="presParOf" srcId="{7CD94444-8331-41F3-825C-CDF51849DCA2}" destId="{59C94386-71C3-4F84-9524-F75FD0E856A7}" srcOrd="0" destOrd="0" presId="urn:microsoft.com/office/officeart/2005/8/layout/radial5"/>
    <dgm:cxn modelId="{5D4A1CDF-3290-418E-9D4D-CC63A5E1F3B0}" type="presParOf" srcId="{AD23C868-BBE9-4AD3-9353-B6E3296BB331}" destId="{30D3701F-8426-4130-8133-4F32806D0F99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3259,1</a:t>
          </a:r>
          <a:endParaRPr lang="ru-RU" sz="2800" dirty="0" smtClean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экономика</a:t>
          </a:r>
          <a:endParaRPr lang="ru-RU" sz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99,7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тыс. рублей или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71,4% к годовому плану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20,0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тыс. рублей  или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37% к годовому плану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A64F063-8E2B-4178-A591-FB7DC84F714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  <a:endParaRPr lang="ru-RU" sz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383,8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тыс. рублей  или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46,3%  к годовому плану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0AA0458B-F171-4752-8952-9B01C6B0DB39}" type="parTrans" cxnId="{F718F0FC-62BE-416F-9ADA-B34C235F42C9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9C56CFB-41C2-42EC-BF79-8976EAE3D7E1}" type="sibTrans" cxnId="{F718F0FC-62BE-416F-9ADA-B34C235F42C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234536-2071-46C6-A491-AF4B1A3F9FEB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Культура, кинематография</a:t>
          </a:r>
          <a:endParaRPr lang="ru-RU" sz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1084,2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тыс. рублей  или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45,3% к годовому плану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1E86306-1FA3-4165-81CF-E5CFBAACAB41}" type="parTrans" cxnId="{94179C15-8BCE-4648-878D-2FDA92C3F688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E3D30F-5CA2-4829-8D39-76AE15AD5942}" type="sibTrans" cxnId="{94179C15-8BCE-4648-878D-2FDA92C3F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FA42E0-3171-4CBA-9E87-E80A4C844FE3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</a:t>
          </a:r>
          <a:endParaRPr lang="ru-RU" sz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1613,0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тыс. рублей  или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41,7%  к годовому плану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AB6F3CB-D047-4C8E-B920-0BDFB57A2588}" type="parTrans" cxnId="{D85264E3-9117-4119-B98B-48C5328DB343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CB2E2B-7E53-417D-BCDE-DA522F6C8195}" type="sibTrans" cxnId="{D85264E3-9117-4119-B98B-48C5328DB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оборона 30,1 тыс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. рублей 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39,7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%  к годовому плану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</a:t>
          </a:r>
          <a:endParaRPr lang="ru-RU" sz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11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тыс. рублей или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41,7%  к годовому плану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29,9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тыс. рублей  или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50%  к годовому плану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65065" custScaleY="193951" custLinFactNeighborX="2236" custLinFactNeighborY="-189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8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8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8" custScaleX="159455" custScaleY="104421" custRadScaleRad="103028" custRadScaleInc="-1021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81971-61A1-4CB0-8EEA-38BD69D84A68}" type="pres">
      <dgm:prSet presAssocID="{15828F25-D9DC-474E-BDB7-D0C96BB09D53}" presName="Name9" presStyleLbl="parChTrans1D2" presStyleIdx="1" presStyleCnt="8"/>
      <dgm:spPr/>
      <dgm:t>
        <a:bodyPr/>
        <a:lstStyle/>
        <a:p>
          <a:endParaRPr lang="ru-RU"/>
        </a:p>
      </dgm:t>
    </dgm:pt>
    <dgm:pt modelId="{40A4609C-9060-46DB-B6FB-91E6E6B2159D}" type="pres">
      <dgm:prSet presAssocID="{15828F25-D9DC-474E-BDB7-D0C96BB09D53}" presName="connTx" presStyleLbl="parChTrans1D2" presStyleIdx="1" presStyleCnt="8"/>
      <dgm:spPr/>
      <dgm:t>
        <a:bodyPr/>
        <a:lstStyle/>
        <a:p>
          <a:endParaRPr lang="ru-RU"/>
        </a:p>
      </dgm:t>
    </dgm:pt>
    <dgm:pt modelId="{B4689F4D-C616-4B5A-AB08-969AFEC6F29C}" type="pres">
      <dgm:prSet presAssocID="{5A305073-4AE3-4F5A-9103-E20EE30AA624}" presName="node" presStyleLbl="node1" presStyleIdx="1" presStyleCnt="8" custScaleX="164371" custScaleY="145447" custRadScaleRad="132988" custRadScaleInc="-313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9AA90-6398-4A9E-9C90-9A289D0B4ED1}" type="pres">
      <dgm:prSet presAssocID="{0AA0458B-F171-4752-8952-9B01C6B0DB39}" presName="Name9" presStyleLbl="parChTrans1D2" presStyleIdx="2" presStyleCnt="8"/>
      <dgm:spPr/>
      <dgm:t>
        <a:bodyPr/>
        <a:lstStyle/>
        <a:p>
          <a:endParaRPr lang="ru-RU"/>
        </a:p>
      </dgm:t>
    </dgm:pt>
    <dgm:pt modelId="{2AE10A3F-8376-4022-8435-7D23E2A99C52}" type="pres">
      <dgm:prSet presAssocID="{0AA0458B-F171-4752-8952-9B01C6B0DB39}" presName="connTx" presStyleLbl="parChTrans1D2" presStyleIdx="2" presStyleCnt="8"/>
      <dgm:spPr/>
      <dgm:t>
        <a:bodyPr/>
        <a:lstStyle/>
        <a:p>
          <a:endParaRPr lang="ru-RU"/>
        </a:p>
      </dgm:t>
    </dgm:pt>
    <dgm:pt modelId="{8E90EB8E-B405-4CFE-8B98-4A3730E11E4A}" type="pres">
      <dgm:prSet presAssocID="{2A64F063-8E2B-4178-A591-FB7DC84F714A}" presName="node" presStyleLbl="node1" presStyleIdx="2" presStyleCnt="8" custScaleX="145447" custScaleY="145447" custRadScaleRad="183107" custRadScaleInc="-584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AFAD6-9784-476C-B26A-F6CCAEF2A753}" type="pres">
      <dgm:prSet presAssocID="{11E86306-1FA3-4165-81CF-E5CFBAACAB41}" presName="Name9" presStyleLbl="parChTrans1D2" presStyleIdx="3" presStyleCnt="8"/>
      <dgm:spPr/>
      <dgm:t>
        <a:bodyPr/>
        <a:lstStyle/>
        <a:p>
          <a:endParaRPr lang="ru-RU"/>
        </a:p>
      </dgm:t>
    </dgm:pt>
    <dgm:pt modelId="{6C400A76-512C-4622-ABC7-4A7262143CD7}" type="pres">
      <dgm:prSet presAssocID="{11E86306-1FA3-4165-81CF-E5CFBAACAB41}" presName="connTx" presStyleLbl="parChTrans1D2" presStyleIdx="3" presStyleCnt="8"/>
      <dgm:spPr/>
      <dgm:t>
        <a:bodyPr/>
        <a:lstStyle/>
        <a:p>
          <a:endParaRPr lang="ru-RU"/>
        </a:p>
      </dgm:t>
    </dgm:pt>
    <dgm:pt modelId="{30E7B6AA-B589-42F5-B263-2F67E7BFE06E}" type="pres">
      <dgm:prSet presAssocID="{1B234536-2071-46C6-A491-AF4B1A3F9FEB}" presName="node" presStyleLbl="node1" presStyleIdx="3" presStyleCnt="8" custScaleX="145447" custScaleY="145447" custRadScaleRad="162891" custRadScaleInc="-1279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1C879-ADD1-46CE-9D67-364F5ECE1CD3}" type="pres">
      <dgm:prSet presAssocID="{8AB6F3CB-D047-4C8E-B920-0BDFB57A2588}" presName="Name9" presStyleLbl="parChTrans1D2" presStyleIdx="4" presStyleCnt="8"/>
      <dgm:spPr/>
      <dgm:t>
        <a:bodyPr/>
        <a:lstStyle/>
        <a:p>
          <a:endParaRPr lang="ru-RU"/>
        </a:p>
      </dgm:t>
    </dgm:pt>
    <dgm:pt modelId="{62ECBD28-2110-4395-8718-5D140BE52464}" type="pres">
      <dgm:prSet presAssocID="{8AB6F3CB-D047-4C8E-B920-0BDFB57A2588}" presName="connTx" presStyleLbl="parChTrans1D2" presStyleIdx="4" presStyleCnt="8"/>
      <dgm:spPr/>
      <dgm:t>
        <a:bodyPr/>
        <a:lstStyle/>
        <a:p>
          <a:endParaRPr lang="ru-RU"/>
        </a:p>
      </dgm:t>
    </dgm:pt>
    <dgm:pt modelId="{5A8679B6-7689-4D75-A7A5-C24CDE107484}" type="pres">
      <dgm:prSet presAssocID="{84FA42E0-3171-4CBA-9E87-E80A4C844FE3}" presName="node" presStyleLbl="node1" presStyleIdx="4" presStyleCnt="8" custScaleX="145447" custScaleY="145447" custRadScaleRad="114572" custRadScaleInc="-1853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5" presStyleCnt="8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5" presStyleCnt="8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5" presStyleCnt="8" custScaleX="145447" custScaleY="145447" custRadScaleRad="106110" custRadScaleInc="-446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6" presStyleCnt="8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6" presStyleCnt="8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6" presStyleCnt="8" custScaleX="145447" custScaleY="145447" custRadScaleRad="166112" custRadScaleInc="-81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7" presStyleCnt="8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7" presStyleCnt="8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7" presStyleCnt="8" custScaleX="179520" custScaleY="121774" custRadScaleRad="182013" custRadScaleInc="-1429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88F533-DA4B-42BC-BF31-170270EE9003}" type="presOf" srcId="{850BDB31-7899-47A8-8A8D-2651EE81DB1C}" destId="{A5A442AC-CDA8-474B-92EE-3D632F0EC957}" srcOrd="0" destOrd="0" presId="urn:microsoft.com/office/officeart/2005/8/layout/radial1"/>
    <dgm:cxn modelId="{0D59D415-4DBD-45B3-9DB8-11B5E254AB0D}" type="presOf" srcId="{15828F25-D9DC-474E-BDB7-D0C96BB09D53}" destId="{09F81971-61A1-4CB0-8EEA-38BD69D84A68}" srcOrd="0" destOrd="0" presId="urn:microsoft.com/office/officeart/2005/8/layout/radial1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C60F477A-6D0D-43F1-AC0A-BB090BED1DD0}" type="presOf" srcId="{850BDB31-7899-47A8-8A8D-2651EE81DB1C}" destId="{B6C2774B-CEC3-4885-8925-9AD4E72E39CE}" srcOrd="1" destOrd="0" presId="urn:microsoft.com/office/officeart/2005/8/layout/radial1"/>
    <dgm:cxn modelId="{547C4EDA-A0AA-4440-AED4-AE22BE34E211}" type="presOf" srcId="{11E86306-1FA3-4165-81CF-E5CFBAACAB41}" destId="{D23AFAD6-9784-476C-B26A-F6CCAEF2A753}" srcOrd="0" destOrd="0" presId="urn:microsoft.com/office/officeart/2005/8/layout/radial1"/>
    <dgm:cxn modelId="{1B2D08A9-FD2B-4C26-B84F-A6C6038E479D}" srcId="{B179D74B-D7BA-4ED1-A72F-D0DA76E8417A}" destId="{C3B366E1-35BE-4501-9211-79E56F24F0B1}" srcOrd="7" destOrd="0" parTransId="{4199C120-FE21-41AC-9A33-F6885A63D66E}" sibTransId="{AB4F022C-2B6F-4D5A-8949-0266BBDB6FAD}"/>
    <dgm:cxn modelId="{09F7D680-D066-4238-A99B-FEB2925454C1}" type="presOf" srcId="{052F7232-50DC-44E8-9F5D-8FEEAEB86E33}" destId="{9779251D-D94F-458D-8625-FA8430489ABD}" srcOrd="0" destOrd="0" presId="urn:microsoft.com/office/officeart/2005/8/layout/radial1"/>
    <dgm:cxn modelId="{D5A94254-6E7F-4661-A3B3-8578FB38F0F0}" type="presOf" srcId="{607EE9E9-D002-42FE-B74D-D945412804DF}" destId="{2CB797D3-131D-4B40-8D1C-3C0BCCD4E26A}" srcOrd="0" destOrd="0" presId="urn:microsoft.com/office/officeart/2005/8/layout/radial1"/>
    <dgm:cxn modelId="{86B56CC7-E337-421B-ADBD-B90743EFF8DA}" type="presOf" srcId="{948D7AA2-6A07-4029-958A-456C6A888F0B}" destId="{D418F6EB-147F-4047-B751-E8166DE58772}" srcOrd="0" destOrd="0" presId="urn:microsoft.com/office/officeart/2005/8/layout/radial1"/>
    <dgm:cxn modelId="{452DE7E2-BFBD-4189-B0C1-D4F58042CF44}" srcId="{B179D74B-D7BA-4ED1-A72F-D0DA76E8417A}" destId="{052F7232-50DC-44E8-9F5D-8FEEAEB86E33}" srcOrd="6" destOrd="0" parTransId="{A2E5F42E-C718-432A-8A41-71BF82BBE18E}" sibTransId="{71ADD2D1-68BE-4C39-A17E-3E7AC1D147F0}"/>
    <dgm:cxn modelId="{3DA55CC9-BFA1-49E2-B3AE-6E6CAD67E2BE}" type="presOf" srcId="{A2E5F42E-C718-432A-8A41-71BF82BBE18E}" destId="{5514A104-9BD3-4559-9BDA-E17D63A5FAED}" srcOrd="1" destOrd="0" presId="urn:microsoft.com/office/officeart/2005/8/layout/radial1"/>
    <dgm:cxn modelId="{52D8F5CC-6491-4A2A-9B1A-E554EB2B0A89}" type="presOf" srcId="{607EE9E9-D002-42FE-B74D-D945412804DF}" destId="{9C4E9843-91FB-4B66-AD05-A718EA51A920}" srcOrd="1" destOrd="0" presId="urn:microsoft.com/office/officeart/2005/8/layout/radial1"/>
    <dgm:cxn modelId="{6A5F217E-09BE-4228-8B83-9D0638A06415}" type="presOf" srcId="{065A3735-5D80-4FA3-B867-379611BFBD38}" destId="{9F81A141-1B04-4A03-B238-37F7A90993F2}" srcOrd="0" destOrd="0" presId="urn:microsoft.com/office/officeart/2005/8/layout/radial1"/>
    <dgm:cxn modelId="{8ABF403A-17B0-4422-A52A-4456822225B8}" type="presOf" srcId="{1B234536-2071-46C6-A491-AF4B1A3F9FEB}" destId="{30E7B6AA-B589-42F5-B263-2F67E7BFE06E}" srcOrd="0" destOrd="0" presId="urn:microsoft.com/office/officeart/2005/8/layout/radial1"/>
    <dgm:cxn modelId="{C0396660-0CC9-4B32-A90B-BCEC7A0542D6}" type="presOf" srcId="{4199C120-FE21-41AC-9A33-F6885A63D66E}" destId="{38A04AD7-3C30-42FD-9169-981E636C19E5}" srcOrd="0" destOrd="0" presId="urn:microsoft.com/office/officeart/2005/8/layout/radial1"/>
    <dgm:cxn modelId="{3D1837E7-D984-4ED3-8E5A-266CE1EFC6E5}" type="presOf" srcId="{11E86306-1FA3-4165-81CF-E5CFBAACAB41}" destId="{6C400A76-512C-4622-ABC7-4A7262143CD7}" srcOrd="1" destOrd="0" presId="urn:microsoft.com/office/officeart/2005/8/layout/radial1"/>
    <dgm:cxn modelId="{9D2FB4E3-846B-4B94-9178-C9C1359128C0}" type="presOf" srcId="{5A305073-4AE3-4F5A-9103-E20EE30AA624}" destId="{B4689F4D-C616-4B5A-AB08-969AFEC6F29C}" srcOrd="0" destOrd="0" presId="urn:microsoft.com/office/officeart/2005/8/layout/radial1"/>
    <dgm:cxn modelId="{D15688C2-9FBD-4845-BEB7-778F3AAB2553}" type="presOf" srcId="{84FA42E0-3171-4CBA-9E87-E80A4C844FE3}" destId="{5A8679B6-7689-4D75-A7A5-C24CDE107484}" srcOrd="0" destOrd="0" presId="urn:microsoft.com/office/officeart/2005/8/layout/radial1"/>
    <dgm:cxn modelId="{B3C1A3A9-F7C9-4F81-B845-9CFC139E26C2}" type="presOf" srcId="{15828F25-D9DC-474E-BDB7-D0C96BB09D53}" destId="{40A4609C-9060-46DB-B6FB-91E6E6B2159D}" srcOrd="1" destOrd="0" presId="urn:microsoft.com/office/officeart/2005/8/layout/radial1"/>
    <dgm:cxn modelId="{EBCBB20E-FCE6-42FB-BF00-4E5791828D82}" type="presOf" srcId="{1F8E4B7B-3190-492B-BA7B-9B52CE7D79BE}" destId="{FC4E895A-5CB6-4776-9D34-BC12EF08CF61}" srcOrd="0" destOrd="0" presId="urn:microsoft.com/office/officeart/2005/8/layout/radial1"/>
    <dgm:cxn modelId="{F69BA66D-5E5C-4C7B-BC41-05AB1CBCE662}" type="presOf" srcId="{A2E5F42E-C718-432A-8A41-71BF82BBE18E}" destId="{BC211171-4868-4B1B-8C84-7AFE7DA92B72}" srcOrd="0" destOrd="0" presId="urn:microsoft.com/office/officeart/2005/8/layout/radial1"/>
    <dgm:cxn modelId="{6C5DCF4C-248B-427D-89E5-0A0136DA5050}" type="presOf" srcId="{4199C120-FE21-41AC-9A33-F6885A63D66E}" destId="{ACABAC21-A12D-4CBC-B952-3A73C95768F1}" srcOrd="1" destOrd="0" presId="urn:microsoft.com/office/officeart/2005/8/layout/radial1"/>
    <dgm:cxn modelId="{88A154CB-4C37-4B03-8693-338467245DD3}" type="presOf" srcId="{0AA0458B-F171-4752-8952-9B01C6B0DB39}" destId="{2AE10A3F-8376-4022-8435-7D23E2A99C52}" srcOrd="1" destOrd="0" presId="urn:microsoft.com/office/officeart/2005/8/layout/radial1"/>
    <dgm:cxn modelId="{39C292AE-F1DF-4DBB-8F97-CA94331B3B74}" type="presOf" srcId="{8AB6F3CB-D047-4C8E-B920-0BDFB57A2588}" destId="{62ECBD28-2110-4395-8718-5D140BE52464}" srcOrd="1" destOrd="0" presId="urn:microsoft.com/office/officeart/2005/8/layout/radial1"/>
    <dgm:cxn modelId="{94179C15-8BCE-4648-878D-2FDA92C3F688}" srcId="{B179D74B-D7BA-4ED1-A72F-D0DA76E8417A}" destId="{1B234536-2071-46C6-A491-AF4B1A3F9FEB}" srcOrd="3" destOrd="0" parTransId="{11E86306-1FA3-4165-81CF-E5CFBAACAB41}" sibTransId="{1EE3D30F-5CA2-4829-8D39-76AE15AD5942}"/>
    <dgm:cxn modelId="{ECC24E65-C455-48D4-8A7C-9DB7FD3A638A}" type="presOf" srcId="{2A64F063-8E2B-4178-A591-FB7DC84F714A}" destId="{8E90EB8E-B405-4CFE-8B98-4A3730E11E4A}" srcOrd="0" destOrd="0" presId="urn:microsoft.com/office/officeart/2005/8/layout/radial1"/>
    <dgm:cxn modelId="{D85264E3-9117-4119-B98B-48C5328DB343}" srcId="{B179D74B-D7BA-4ED1-A72F-D0DA76E8417A}" destId="{84FA42E0-3171-4CBA-9E87-E80A4C844FE3}" srcOrd="4" destOrd="0" parTransId="{8AB6F3CB-D047-4C8E-B920-0BDFB57A2588}" sibTransId="{8ECB2E2B-7E53-417D-BCDE-DA522F6C8195}"/>
    <dgm:cxn modelId="{F718F0FC-62BE-416F-9ADA-B34C235F42C9}" srcId="{B179D74B-D7BA-4ED1-A72F-D0DA76E8417A}" destId="{2A64F063-8E2B-4178-A591-FB7DC84F714A}" srcOrd="2" destOrd="0" parTransId="{0AA0458B-F171-4752-8952-9B01C6B0DB39}" sibTransId="{D9C56CFB-41C2-42EC-BF79-8976EAE3D7E1}"/>
    <dgm:cxn modelId="{11A4DBA7-875D-4715-970A-1DD429436FA7}" type="presOf" srcId="{0AA0458B-F171-4752-8952-9B01C6B0DB39}" destId="{9A99AA90-6398-4A9E-9C90-9A289D0B4ED1}" srcOrd="0" destOrd="0" presId="urn:microsoft.com/office/officeart/2005/8/layout/radial1"/>
    <dgm:cxn modelId="{EE5ED6C8-3C2A-4568-8D0F-8E9F80CDB84E}" srcId="{B179D74B-D7BA-4ED1-A72F-D0DA76E8417A}" destId="{948D7AA2-6A07-4029-958A-456C6A888F0B}" srcOrd="5" destOrd="0" parTransId="{850BDB31-7899-47A8-8A8D-2651EE81DB1C}" sibTransId="{5E26D90B-22ED-4AB4-8D07-24D8137BEB98}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56862909-659A-46CF-8C6E-21D5BA5332CE}" type="presOf" srcId="{8AB6F3CB-D047-4C8E-B920-0BDFB57A2588}" destId="{1BB1C879-ADD1-46CE-9D67-364F5ECE1CD3}" srcOrd="0" destOrd="0" presId="urn:microsoft.com/office/officeart/2005/8/layout/radial1"/>
    <dgm:cxn modelId="{1AB39086-C25E-4ABE-878B-C30FE6484202}" srcId="{B179D74B-D7BA-4ED1-A72F-D0DA76E8417A}" destId="{5A305073-4AE3-4F5A-9103-E20EE30AA624}" srcOrd="1" destOrd="0" parTransId="{15828F25-D9DC-474E-BDB7-D0C96BB09D53}" sibTransId="{E9C62FCB-D719-489F-AD23-B2692E2F13DF}"/>
    <dgm:cxn modelId="{E56CE6D4-5B1B-45CE-881B-927CB5AD0835}" type="presOf" srcId="{C3B366E1-35BE-4501-9211-79E56F24F0B1}" destId="{21AB2C71-7445-44F1-88DA-8920B87614F7}" srcOrd="0" destOrd="0" presId="urn:microsoft.com/office/officeart/2005/8/layout/radial1"/>
    <dgm:cxn modelId="{134AE71C-2EE9-4C2D-BBE4-4B19B139FE3E}" type="presOf" srcId="{B179D74B-D7BA-4ED1-A72F-D0DA76E8417A}" destId="{22672531-8C33-499F-A8B8-1F76FA72B8E1}" srcOrd="0" destOrd="0" presId="urn:microsoft.com/office/officeart/2005/8/layout/radial1"/>
    <dgm:cxn modelId="{F11965B3-E371-4FA7-A63C-88B81634C349}" type="presParOf" srcId="{FC4E895A-5CB6-4776-9D34-BC12EF08CF61}" destId="{22672531-8C33-499F-A8B8-1F76FA72B8E1}" srcOrd="0" destOrd="0" presId="urn:microsoft.com/office/officeart/2005/8/layout/radial1"/>
    <dgm:cxn modelId="{206AA1EB-3D79-4975-9B26-BD3DDE74CB22}" type="presParOf" srcId="{FC4E895A-5CB6-4776-9D34-BC12EF08CF61}" destId="{2CB797D3-131D-4B40-8D1C-3C0BCCD4E26A}" srcOrd="1" destOrd="0" presId="urn:microsoft.com/office/officeart/2005/8/layout/radial1"/>
    <dgm:cxn modelId="{A5A72EEB-37F9-4842-B7BD-2BF864F9C226}" type="presParOf" srcId="{2CB797D3-131D-4B40-8D1C-3C0BCCD4E26A}" destId="{9C4E9843-91FB-4B66-AD05-A718EA51A920}" srcOrd="0" destOrd="0" presId="urn:microsoft.com/office/officeart/2005/8/layout/radial1"/>
    <dgm:cxn modelId="{E8ECCE06-E1A2-446D-9492-004FD50CFB36}" type="presParOf" srcId="{FC4E895A-5CB6-4776-9D34-BC12EF08CF61}" destId="{9F81A141-1B04-4A03-B238-37F7A90993F2}" srcOrd="2" destOrd="0" presId="urn:microsoft.com/office/officeart/2005/8/layout/radial1"/>
    <dgm:cxn modelId="{E65DC391-B1E3-4ADA-9C0A-42E22CE1AE91}" type="presParOf" srcId="{FC4E895A-5CB6-4776-9D34-BC12EF08CF61}" destId="{09F81971-61A1-4CB0-8EEA-38BD69D84A68}" srcOrd="3" destOrd="0" presId="urn:microsoft.com/office/officeart/2005/8/layout/radial1"/>
    <dgm:cxn modelId="{9B66AC91-A794-48A5-BBBB-9F5F2617A31B}" type="presParOf" srcId="{09F81971-61A1-4CB0-8EEA-38BD69D84A68}" destId="{40A4609C-9060-46DB-B6FB-91E6E6B2159D}" srcOrd="0" destOrd="0" presId="urn:microsoft.com/office/officeart/2005/8/layout/radial1"/>
    <dgm:cxn modelId="{C78BBF44-B1FB-488B-8A04-71E164CD99CD}" type="presParOf" srcId="{FC4E895A-5CB6-4776-9D34-BC12EF08CF61}" destId="{B4689F4D-C616-4B5A-AB08-969AFEC6F29C}" srcOrd="4" destOrd="0" presId="urn:microsoft.com/office/officeart/2005/8/layout/radial1"/>
    <dgm:cxn modelId="{42C8E50F-6E77-4F26-AF58-96E95C7C1CC1}" type="presParOf" srcId="{FC4E895A-5CB6-4776-9D34-BC12EF08CF61}" destId="{9A99AA90-6398-4A9E-9C90-9A289D0B4ED1}" srcOrd="5" destOrd="0" presId="urn:microsoft.com/office/officeart/2005/8/layout/radial1"/>
    <dgm:cxn modelId="{F973A6EE-85AE-4F05-B0D3-7C03A9F289CC}" type="presParOf" srcId="{9A99AA90-6398-4A9E-9C90-9A289D0B4ED1}" destId="{2AE10A3F-8376-4022-8435-7D23E2A99C52}" srcOrd="0" destOrd="0" presId="urn:microsoft.com/office/officeart/2005/8/layout/radial1"/>
    <dgm:cxn modelId="{B4399C6A-CB13-4DD5-A188-B4CC551C5C14}" type="presParOf" srcId="{FC4E895A-5CB6-4776-9D34-BC12EF08CF61}" destId="{8E90EB8E-B405-4CFE-8B98-4A3730E11E4A}" srcOrd="6" destOrd="0" presId="urn:microsoft.com/office/officeart/2005/8/layout/radial1"/>
    <dgm:cxn modelId="{4B4B5EDE-DACE-4F34-8B25-631B7040113F}" type="presParOf" srcId="{FC4E895A-5CB6-4776-9D34-BC12EF08CF61}" destId="{D23AFAD6-9784-476C-B26A-F6CCAEF2A753}" srcOrd="7" destOrd="0" presId="urn:microsoft.com/office/officeart/2005/8/layout/radial1"/>
    <dgm:cxn modelId="{5CD1A6B4-F2D0-426A-AAAE-E3BD8D61A162}" type="presParOf" srcId="{D23AFAD6-9784-476C-B26A-F6CCAEF2A753}" destId="{6C400A76-512C-4622-ABC7-4A7262143CD7}" srcOrd="0" destOrd="0" presId="urn:microsoft.com/office/officeart/2005/8/layout/radial1"/>
    <dgm:cxn modelId="{B85D2499-6B21-4279-B3B4-96D262861E28}" type="presParOf" srcId="{FC4E895A-5CB6-4776-9D34-BC12EF08CF61}" destId="{30E7B6AA-B589-42F5-B263-2F67E7BFE06E}" srcOrd="8" destOrd="0" presId="urn:microsoft.com/office/officeart/2005/8/layout/radial1"/>
    <dgm:cxn modelId="{36125B1E-79E0-413A-A654-35E30672DA0D}" type="presParOf" srcId="{FC4E895A-5CB6-4776-9D34-BC12EF08CF61}" destId="{1BB1C879-ADD1-46CE-9D67-364F5ECE1CD3}" srcOrd="9" destOrd="0" presId="urn:microsoft.com/office/officeart/2005/8/layout/radial1"/>
    <dgm:cxn modelId="{5E0A253F-8BA9-4593-BA8D-DA36D9E21D17}" type="presParOf" srcId="{1BB1C879-ADD1-46CE-9D67-364F5ECE1CD3}" destId="{62ECBD28-2110-4395-8718-5D140BE52464}" srcOrd="0" destOrd="0" presId="urn:microsoft.com/office/officeart/2005/8/layout/radial1"/>
    <dgm:cxn modelId="{513CBB39-9AAD-4C69-87A3-639E82874465}" type="presParOf" srcId="{FC4E895A-5CB6-4776-9D34-BC12EF08CF61}" destId="{5A8679B6-7689-4D75-A7A5-C24CDE107484}" srcOrd="10" destOrd="0" presId="urn:microsoft.com/office/officeart/2005/8/layout/radial1"/>
    <dgm:cxn modelId="{120F6EF3-988D-48A1-80C2-9AFDB816911B}" type="presParOf" srcId="{FC4E895A-5CB6-4776-9D34-BC12EF08CF61}" destId="{A5A442AC-CDA8-474B-92EE-3D632F0EC957}" srcOrd="11" destOrd="0" presId="urn:microsoft.com/office/officeart/2005/8/layout/radial1"/>
    <dgm:cxn modelId="{E1A0E716-46C3-4F50-9164-88DEC10ED1FB}" type="presParOf" srcId="{A5A442AC-CDA8-474B-92EE-3D632F0EC957}" destId="{B6C2774B-CEC3-4885-8925-9AD4E72E39CE}" srcOrd="0" destOrd="0" presId="urn:microsoft.com/office/officeart/2005/8/layout/radial1"/>
    <dgm:cxn modelId="{B6C28C00-2FD1-4F44-AD9B-E69DEC6E321D}" type="presParOf" srcId="{FC4E895A-5CB6-4776-9D34-BC12EF08CF61}" destId="{D418F6EB-147F-4047-B751-E8166DE58772}" srcOrd="12" destOrd="0" presId="urn:microsoft.com/office/officeart/2005/8/layout/radial1"/>
    <dgm:cxn modelId="{13439778-5C7C-4323-9C1D-C5637FCF1420}" type="presParOf" srcId="{FC4E895A-5CB6-4776-9D34-BC12EF08CF61}" destId="{BC211171-4868-4B1B-8C84-7AFE7DA92B72}" srcOrd="13" destOrd="0" presId="urn:microsoft.com/office/officeart/2005/8/layout/radial1"/>
    <dgm:cxn modelId="{082C029B-6A5F-4F5B-B46A-6E0523578F63}" type="presParOf" srcId="{BC211171-4868-4B1B-8C84-7AFE7DA92B72}" destId="{5514A104-9BD3-4559-9BDA-E17D63A5FAED}" srcOrd="0" destOrd="0" presId="urn:microsoft.com/office/officeart/2005/8/layout/radial1"/>
    <dgm:cxn modelId="{53F63975-5547-4E27-AB49-0FE46D805681}" type="presParOf" srcId="{FC4E895A-5CB6-4776-9D34-BC12EF08CF61}" destId="{9779251D-D94F-458D-8625-FA8430489ABD}" srcOrd="14" destOrd="0" presId="urn:microsoft.com/office/officeart/2005/8/layout/radial1"/>
    <dgm:cxn modelId="{BD64C6B0-35F0-4A86-994D-2D20E4DD19F0}" type="presParOf" srcId="{FC4E895A-5CB6-4776-9D34-BC12EF08CF61}" destId="{38A04AD7-3C30-42FD-9169-981E636C19E5}" srcOrd="15" destOrd="0" presId="urn:microsoft.com/office/officeart/2005/8/layout/radial1"/>
    <dgm:cxn modelId="{AC680BA8-CE89-4A7A-A82E-94AF3BF92FCD}" type="presParOf" srcId="{38A04AD7-3C30-42FD-9169-981E636C19E5}" destId="{ACABAC21-A12D-4CBC-B952-3A73C95768F1}" srcOrd="0" destOrd="0" presId="urn:microsoft.com/office/officeart/2005/8/layout/radial1"/>
    <dgm:cxn modelId="{1EF8C7B7-4B48-4FE7-A218-0581B318D913}" type="presParOf" srcId="{FC4E895A-5CB6-4776-9D34-BC12EF08CF61}" destId="{21AB2C71-7445-44F1-88DA-8920B87614F7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A57D3B-B957-4C14-86AF-B165A268892B}">
      <dsp:nvSpPr>
        <dsp:cNvPr id="0" name=""/>
        <dsp:cNvSpPr/>
      </dsp:nvSpPr>
      <dsp:spPr>
        <a:xfrm>
          <a:off x="3343608" y="1342314"/>
          <a:ext cx="2390362" cy="21766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latin typeface="Times New Roman" pitchFamily="18" charset="0"/>
              <a:cs typeface="Times New Roman" pitchFamily="18" charset="0"/>
            </a:rPr>
            <a:t>Главной идеологией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бюджетной политики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Верхнеобливского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сельского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поселения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0" kern="1200" dirty="0" smtClean="0">
              <a:latin typeface="Times New Roman" pitchFamily="18" charset="0"/>
              <a:cs typeface="Times New Roman" pitchFamily="18" charset="0"/>
            </a:rPr>
            <a:t>является:</a:t>
          </a:r>
          <a:endParaRPr lang="ru-RU" sz="1400" i="0" kern="1200" dirty="0"/>
        </a:p>
      </dsp:txBody>
      <dsp:txXfrm>
        <a:off x="3693668" y="1661077"/>
        <a:ext cx="1690242" cy="1539121"/>
      </dsp:txXfrm>
    </dsp:sp>
    <dsp:sp modelId="{4BFCC67C-01E0-4706-B8B4-1F8F2C2F130B}">
      <dsp:nvSpPr>
        <dsp:cNvPr id="0" name=""/>
        <dsp:cNvSpPr/>
      </dsp:nvSpPr>
      <dsp:spPr>
        <a:xfrm rot="19879275">
          <a:off x="5632265" y="1468912"/>
          <a:ext cx="227639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5636454" y="1605832"/>
        <a:ext cx="159347" cy="361598"/>
      </dsp:txXfrm>
    </dsp:sp>
    <dsp:sp modelId="{D1074AC8-5E5D-44C1-B388-B81C344112D7}">
      <dsp:nvSpPr>
        <dsp:cNvPr id="0" name=""/>
        <dsp:cNvSpPr/>
      </dsp:nvSpPr>
      <dsp:spPr>
        <a:xfrm>
          <a:off x="5685497" y="-35577"/>
          <a:ext cx="2782342" cy="215597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92962" y="280159"/>
        <a:ext cx="1967412" cy="1524507"/>
      </dsp:txXfrm>
    </dsp:sp>
    <dsp:sp modelId="{118CB159-B422-44AE-B8B5-625D5ED9ED39}">
      <dsp:nvSpPr>
        <dsp:cNvPr id="0" name=""/>
        <dsp:cNvSpPr/>
      </dsp:nvSpPr>
      <dsp:spPr>
        <a:xfrm rot="5253603">
          <a:off x="4450401" y="3483981"/>
          <a:ext cx="292224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4492368" y="3560720"/>
        <a:ext cx="204557" cy="361598"/>
      </dsp:txXfrm>
    </dsp:sp>
    <dsp:sp modelId="{E0A4CD80-46A9-4C58-B3C2-2D572F0DFB5F}">
      <dsp:nvSpPr>
        <dsp:cNvPr id="0" name=""/>
        <dsp:cNvSpPr/>
      </dsp:nvSpPr>
      <dsp:spPr>
        <a:xfrm>
          <a:off x="3228526" y="4068450"/>
          <a:ext cx="2851968" cy="215585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Соответствие финансовых возможностей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Верхнеобливского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сельского поселения ключевым направлениям развития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46187" y="4384168"/>
        <a:ext cx="2016646" cy="1524419"/>
      </dsp:txXfrm>
    </dsp:sp>
    <dsp:sp modelId="{CB264C7A-5A81-4BAE-807A-A681681D9954}">
      <dsp:nvSpPr>
        <dsp:cNvPr id="0" name=""/>
        <dsp:cNvSpPr/>
      </dsp:nvSpPr>
      <dsp:spPr>
        <a:xfrm rot="1438556">
          <a:off x="5724781" y="2730868"/>
          <a:ext cx="333340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5729095" y="2831083"/>
        <a:ext cx="233338" cy="361598"/>
      </dsp:txXfrm>
    </dsp:sp>
    <dsp:sp modelId="{DA20B577-E084-4A3A-8A0B-24E3B4429303}">
      <dsp:nvSpPr>
        <dsp:cNvPr id="0" name=""/>
        <dsp:cNvSpPr/>
      </dsp:nvSpPr>
      <dsp:spPr>
        <a:xfrm>
          <a:off x="6026689" y="2567028"/>
          <a:ext cx="2718106" cy="225944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Times New Roman" pitchFamily="18" charset="0"/>
            <a:cs typeface="Times New Roman" pitchFamily="18" charset="0"/>
          </a:endParaRPr>
        </a:p>
      </dsp:txBody>
      <dsp:txXfrm>
        <a:off x="6424746" y="2897916"/>
        <a:ext cx="1921992" cy="1597666"/>
      </dsp:txXfrm>
    </dsp:sp>
    <dsp:sp modelId="{30729D24-0D62-4224-8B03-8D0408277A71}">
      <dsp:nvSpPr>
        <dsp:cNvPr id="0" name=""/>
        <dsp:cNvSpPr/>
      </dsp:nvSpPr>
      <dsp:spPr>
        <a:xfrm rot="8886030">
          <a:off x="3029503" y="2941364"/>
          <a:ext cx="409266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00CCFF"/>
            </a:gs>
            <a:gs pos="10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3143012" y="3029457"/>
        <a:ext cx="286486" cy="361598"/>
      </dsp:txXfrm>
    </dsp:sp>
    <dsp:sp modelId="{9B89C421-F0D8-44E3-BD0A-4C6E08938364}">
      <dsp:nvSpPr>
        <dsp:cNvPr id="0" name=""/>
        <dsp:cNvSpPr/>
      </dsp:nvSpPr>
      <dsp:spPr>
        <a:xfrm>
          <a:off x="425896" y="3062541"/>
          <a:ext cx="2784275" cy="2123169"/>
        </a:xfrm>
        <a:prstGeom prst="ellipse">
          <a:avLst/>
        </a:prstGeom>
        <a:solidFill>
          <a:srgbClr val="00C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Повышение прозрачности и открытости бюджетного процесса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33644" y="3373472"/>
        <a:ext cx="1968779" cy="1501307"/>
      </dsp:txXfrm>
    </dsp:sp>
    <dsp:sp modelId="{7CD94444-8331-41F3-825C-CDF51849DCA2}">
      <dsp:nvSpPr>
        <dsp:cNvPr id="0" name=""/>
        <dsp:cNvSpPr/>
      </dsp:nvSpPr>
      <dsp:spPr>
        <a:xfrm rot="12215655">
          <a:off x="3105838" y="1561404"/>
          <a:ext cx="265444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3182142" y="1697874"/>
        <a:ext cx="185811" cy="361598"/>
      </dsp:txXfrm>
    </dsp:sp>
    <dsp:sp modelId="{30D3701F-8426-4130-8133-4F32806D0F99}">
      <dsp:nvSpPr>
        <dsp:cNvPr id="0" name=""/>
        <dsp:cNvSpPr/>
      </dsp:nvSpPr>
      <dsp:spPr>
        <a:xfrm>
          <a:off x="319852" y="73939"/>
          <a:ext cx="2858420" cy="2276459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Обеспечение устойчивости и сбалансированности бюджетной системы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38458" y="407319"/>
        <a:ext cx="2021208" cy="16096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2987833" y="1426755"/>
          <a:ext cx="3361065" cy="2459328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3259,1</a:t>
          </a:r>
          <a:endParaRPr lang="ru-RU" sz="2800" kern="1200" dirty="0" smtClean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480050" y="1786915"/>
        <a:ext cx="2376631" cy="1739008"/>
      </dsp:txXfrm>
    </dsp:sp>
    <dsp:sp modelId="{2CB797D3-131D-4B40-8D1C-3C0BCCD4E26A}">
      <dsp:nvSpPr>
        <dsp:cNvPr id="0" name=""/>
        <dsp:cNvSpPr/>
      </dsp:nvSpPr>
      <dsp:spPr>
        <a:xfrm rot="14680595">
          <a:off x="3927887" y="1361266"/>
          <a:ext cx="267040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267040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4054732" y="1367071"/>
        <a:ext cx="13352" cy="13352"/>
      </dsp:txXfrm>
    </dsp:sp>
    <dsp:sp modelId="{9F81A141-1B04-4A03-B238-37F7A90993F2}">
      <dsp:nvSpPr>
        <dsp:cNvPr id="0" name=""/>
        <dsp:cNvSpPr/>
      </dsp:nvSpPr>
      <dsp:spPr>
        <a:xfrm>
          <a:off x="2694103" y="-41351"/>
          <a:ext cx="2021914" cy="1324074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экономика</a:t>
          </a:r>
          <a:endParaRPr lang="ru-RU" sz="1200" kern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99,7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или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71,4% к годовому плану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990205" y="152555"/>
        <a:ext cx="1429710" cy="936262"/>
      </dsp:txXfrm>
    </dsp:sp>
    <dsp:sp modelId="{09F81971-61A1-4CB0-8EEA-38BD69D84A68}">
      <dsp:nvSpPr>
        <dsp:cNvPr id="0" name=""/>
        <dsp:cNvSpPr/>
      </dsp:nvSpPr>
      <dsp:spPr>
        <a:xfrm rot="18830812">
          <a:off x="5629250" y="1625101"/>
          <a:ext cx="35497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35497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46111" y="1636694"/>
        <a:ext cx="1774" cy="1774"/>
      </dsp:txXfrm>
    </dsp:sp>
    <dsp:sp modelId="{B4689F4D-C616-4B5A-AB08-969AFEC6F29C}">
      <dsp:nvSpPr>
        <dsp:cNvPr id="0" name=""/>
        <dsp:cNvSpPr/>
      </dsp:nvSpPr>
      <dsp:spPr>
        <a:xfrm>
          <a:off x="5292077" y="0"/>
          <a:ext cx="2084249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20,0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 или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37% к годовому плану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597308" y="270090"/>
        <a:ext cx="1473787" cy="1304110"/>
      </dsp:txXfrm>
    </dsp:sp>
    <dsp:sp modelId="{9A99AA90-6398-4A9E-9C90-9A289D0B4ED1}">
      <dsp:nvSpPr>
        <dsp:cNvPr id="0" name=""/>
        <dsp:cNvSpPr/>
      </dsp:nvSpPr>
      <dsp:spPr>
        <a:xfrm rot="20756705">
          <a:off x="6241916" y="2112080"/>
          <a:ext cx="1101891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101891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65315" y="2097013"/>
        <a:ext cx="55094" cy="55094"/>
      </dsp:txXfrm>
    </dsp:sp>
    <dsp:sp modelId="{8E90EB8E-B405-4CFE-8B98-4A3730E11E4A}">
      <dsp:nvSpPr>
        <dsp:cNvPr id="0" name=""/>
        <dsp:cNvSpPr/>
      </dsp:nvSpPr>
      <dsp:spPr>
        <a:xfrm>
          <a:off x="7299709" y="844672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  <a:endParaRPr lang="ru-RU" sz="1200" kern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383,8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 или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46,3%  к годовому плану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569799" y="1114762"/>
        <a:ext cx="1304110" cy="1304110"/>
      </dsp:txXfrm>
    </dsp:sp>
    <dsp:sp modelId="{D23AFAD6-9784-476C-B26A-F6CCAEF2A753}">
      <dsp:nvSpPr>
        <dsp:cNvPr id="0" name=""/>
        <dsp:cNvSpPr/>
      </dsp:nvSpPr>
      <dsp:spPr>
        <a:xfrm rot="1008107">
          <a:off x="6203145" y="3239498"/>
          <a:ext cx="875167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875167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618849" y="3230099"/>
        <a:ext cx="43758" cy="43758"/>
      </dsp:txXfrm>
    </dsp:sp>
    <dsp:sp modelId="{30E7B6AA-B589-42F5-B263-2F67E7BFE06E}">
      <dsp:nvSpPr>
        <dsp:cNvPr id="0" name=""/>
        <dsp:cNvSpPr/>
      </dsp:nvSpPr>
      <dsp:spPr>
        <a:xfrm>
          <a:off x="7020266" y="2722878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Культура, кинематография</a:t>
          </a:r>
          <a:endParaRPr lang="ru-RU" sz="1200" kern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1084,2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 или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45,3% к годовому плану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290356" y="2992968"/>
        <a:ext cx="1304110" cy="1304110"/>
      </dsp:txXfrm>
    </dsp:sp>
    <dsp:sp modelId="{1BB1C879-ADD1-46CE-9D67-364F5ECE1CD3}">
      <dsp:nvSpPr>
        <dsp:cNvPr id="0" name=""/>
        <dsp:cNvSpPr/>
      </dsp:nvSpPr>
      <dsp:spPr>
        <a:xfrm rot="3008608">
          <a:off x="5522334" y="3740516"/>
          <a:ext cx="122998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22998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80759" y="3749921"/>
        <a:ext cx="6149" cy="6149"/>
      </dsp:txXfrm>
    </dsp:sp>
    <dsp:sp modelId="{5A8679B6-7689-4D75-A7A5-C24CDE107484}">
      <dsp:nvSpPr>
        <dsp:cNvPr id="0" name=""/>
        <dsp:cNvSpPr/>
      </dsp:nvSpPr>
      <dsp:spPr>
        <a:xfrm>
          <a:off x="5292074" y="3585947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</a:t>
          </a:r>
          <a:endParaRPr lang="ru-RU" sz="1200" kern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1613,0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 или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41,7%  к годовому плану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562164" y="3856037"/>
        <a:ext cx="1304110" cy="1304110"/>
      </dsp:txXfrm>
    </dsp:sp>
    <dsp:sp modelId="{A5A442AC-CDA8-474B-92EE-3D632F0EC957}">
      <dsp:nvSpPr>
        <dsp:cNvPr id="0" name=""/>
        <dsp:cNvSpPr/>
      </dsp:nvSpPr>
      <dsp:spPr>
        <a:xfrm rot="7606161">
          <a:off x="3797709" y="3755138"/>
          <a:ext cx="80602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80602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835995" y="3765604"/>
        <a:ext cx="4030" cy="4030"/>
      </dsp:txXfrm>
    </dsp:sp>
    <dsp:sp modelId="{D418F6EB-147F-4047-B751-E8166DE58772}">
      <dsp:nvSpPr>
        <dsp:cNvPr id="0" name=""/>
        <dsp:cNvSpPr/>
      </dsp:nvSpPr>
      <dsp:spPr>
        <a:xfrm>
          <a:off x="2339749" y="3616443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оборона 30,1 тыс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. рублей 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39,7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%  к годовому плану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609839" y="3886533"/>
        <a:ext cx="1304110" cy="1304110"/>
      </dsp:txXfrm>
    </dsp:sp>
    <dsp:sp modelId="{BC211171-4868-4B1B-8C84-7AFE7DA92B72}">
      <dsp:nvSpPr>
        <dsp:cNvPr id="0" name=""/>
        <dsp:cNvSpPr/>
      </dsp:nvSpPr>
      <dsp:spPr>
        <a:xfrm rot="9722557">
          <a:off x="2023222" y="3317094"/>
          <a:ext cx="1136268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136268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562950" y="3301167"/>
        <a:ext cx="56813" cy="56813"/>
      </dsp:txXfrm>
    </dsp:sp>
    <dsp:sp modelId="{9779251D-D94F-458D-8625-FA8430489ABD}">
      <dsp:nvSpPr>
        <dsp:cNvPr id="0" name=""/>
        <dsp:cNvSpPr/>
      </dsp:nvSpPr>
      <dsp:spPr>
        <a:xfrm>
          <a:off x="251529" y="2866896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</a:t>
          </a:r>
          <a:endParaRPr lang="ru-RU" sz="1200" kern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11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или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41,7%  к годовому плану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21619" y="3136986"/>
        <a:ext cx="1304110" cy="1304110"/>
      </dsp:txXfrm>
    </dsp:sp>
    <dsp:sp modelId="{38A04AD7-3C30-42FD-9169-981E636C19E5}">
      <dsp:nvSpPr>
        <dsp:cNvPr id="0" name=""/>
        <dsp:cNvSpPr/>
      </dsp:nvSpPr>
      <dsp:spPr>
        <a:xfrm rot="11624761">
          <a:off x="2196084" y="2148166"/>
          <a:ext cx="891223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891223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619415" y="2138366"/>
        <a:ext cx="44561" cy="44561"/>
      </dsp:txXfrm>
    </dsp:sp>
    <dsp:sp modelId="{21AB2C71-7445-44F1-88DA-8920B87614F7}">
      <dsp:nvSpPr>
        <dsp:cNvPr id="0" name=""/>
        <dsp:cNvSpPr/>
      </dsp:nvSpPr>
      <dsp:spPr>
        <a:xfrm>
          <a:off x="0" y="1020790"/>
          <a:ext cx="2276341" cy="1544113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29,9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 или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50%  к годовому плану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33362" y="1246920"/>
        <a:ext cx="1609617" cy="10918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3713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7938" y="0"/>
            <a:ext cx="2922587" cy="493713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FC40B36-9229-4C85-897B-C246735CE643}" type="datetimeFigureOut">
              <a:rPr lang="ru-RU"/>
              <a:pPr>
                <a:defRPr/>
              </a:pPr>
              <a:t>09.07.2018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2588" cy="493712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7938" y="9377363"/>
            <a:ext cx="2922587" cy="493712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D0F6A6-461B-417B-8758-3E8B2B0122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1221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0653" tIns="45327" rIns="90653" bIns="4532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0653" tIns="45327" rIns="90653" bIns="4532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77AFEFF-0BFE-441A-B6D5-48E7612F5C3C}" type="datetimeFigureOut">
              <a:rPr lang="ru-RU"/>
              <a:pPr>
                <a:defRPr/>
              </a:pPr>
              <a:t>09.07.2018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53" tIns="45327" rIns="90653" bIns="4532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2737" cy="4443413"/>
          </a:xfrm>
          <a:prstGeom prst="rect">
            <a:avLst/>
          </a:prstGeom>
        </p:spPr>
        <p:txBody>
          <a:bodyPr vert="horz" lIns="90653" tIns="45327" rIns="90653" bIns="45327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0653" tIns="45327" rIns="90653" bIns="4532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0653" tIns="45327" rIns="90653" bIns="4532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33A0803-1554-46DB-B380-B90F4476AC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2833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1665F-8248-43A5-A283-302C714611DA}" type="datetime1">
              <a:rPr lang="ru-RU"/>
              <a:pPr>
                <a:defRPr/>
              </a:pPr>
              <a:t>09.07.2018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4DD48-B67D-4289-8F4F-9E2CA5551C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AC729-8309-47CB-91CD-B69CE82B243D}" type="datetime1">
              <a:rPr lang="ru-RU"/>
              <a:pPr>
                <a:defRPr/>
              </a:pPr>
              <a:t>09.07.2018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ADCD3-37E2-4F45-9519-E618B9A6D1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D1A3E-90D2-4B63-9D18-8E148258B8B0}" type="datetime1">
              <a:rPr lang="ru-RU"/>
              <a:pPr>
                <a:defRPr/>
              </a:pPr>
              <a:t>09.07.2018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3304C-3104-4728-8525-3FBF2AEF4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5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A082-94DF-4C4B-A041-6624924AB0A8}" type="datetimeFigureOut">
              <a:rPr lang="en-US" smtClean="0"/>
              <a:t>7/9/2018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569457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CD3DA-A504-4EF9-8AB0-3EDB8FB1B7D5}" type="datetime1">
              <a:rPr lang="ru-RU"/>
              <a:pPr>
                <a:defRPr/>
              </a:pPr>
              <a:t>09.07.2018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7BA94-6353-4CFF-8A1C-B961F956B6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30048-CE2A-4326-A92A-527CAE08BC23}" type="datetime1">
              <a:rPr lang="ru-RU"/>
              <a:pPr>
                <a:defRPr/>
              </a:pPr>
              <a:t>09.07.2018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C3044-BFFB-4136-A1C8-2903098008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5ADED-2D72-449F-9FE8-540044C2AEEB}" type="datetime1">
              <a:rPr lang="ru-RU"/>
              <a:pPr>
                <a:defRPr/>
              </a:pPr>
              <a:t>09.07.2018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D4496-2E59-4A95-8CB4-F2A2CD167C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A1F70-D255-4BC3-ADA4-20C2E4F3025C}" type="datetime1">
              <a:rPr lang="ru-RU"/>
              <a:pPr>
                <a:defRPr/>
              </a:pPr>
              <a:t>09.07.2018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A3380-A138-44C5-8010-A081DD66FC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DA598-E95C-48FE-BCD3-2DB83FC5EF4B}" type="datetime1">
              <a:rPr lang="ru-RU"/>
              <a:pPr>
                <a:defRPr/>
              </a:pPr>
              <a:t>09.07.2018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80264-55F2-4A80-9881-C1BB1BD9D2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5BC7A-04FD-495C-BBEC-EC49C1C9DB8A}" type="datetime1">
              <a:rPr lang="ru-RU"/>
              <a:pPr>
                <a:defRPr/>
              </a:pPr>
              <a:t>09.07.2018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9FD6D-8BA5-4425-BCA0-E116753627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758FF-1DB3-47B9-BC21-F331E7D5282C}" type="datetime1">
              <a:rPr lang="ru-RU"/>
              <a:pPr>
                <a:defRPr/>
              </a:pPr>
              <a:t>09.07.2018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45BB8-EC2E-4384-BB60-709DF94245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22CB3-4FFA-451E-84A5-1558634B368A}" type="datetime1">
              <a:rPr lang="ru-RU"/>
              <a:pPr>
                <a:defRPr/>
              </a:pPr>
              <a:t>09.07.2018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3F7D0-CF85-47E4-BC5E-C664264826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23123694-F344-4390-943A-2BCEE32F9161}" type="datetime1">
              <a:rPr lang="ru-RU"/>
              <a:pPr>
                <a:defRPr/>
              </a:pPr>
              <a:t>09.07.2018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17A184C5-022D-47AC-BF41-D5A21E3E39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3" r:id="rId2"/>
    <p:sldLayoutId id="2147483746" r:id="rId3"/>
    <p:sldLayoutId id="2147483732" r:id="rId4"/>
    <p:sldLayoutId id="2147483731" r:id="rId5"/>
    <p:sldLayoutId id="2147483730" r:id="rId6"/>
    <p:sldLayoutId id="2147483729" r:id="rId7"/>
    <p:sldLayoutId id="2147483728" r:id="rId8"/>
    <p:sldLayoutId id="2147483727" r:id="rId9"/>
    <p:sldLayoutId id="2147483726" r:id="rId10"/>
    <p:sldLayoutId id="2147483725" r:id="rId11"/>
    <p:sldLayoutId id="2147483747" r:id="rId12"/>
  </p:sldLayoutIdLst>
  <p:hf sldNum="0" hdr="0" ftr="0" dt="0"/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908720"/>
            <a:ext cx="8082011" cy="2554545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500" dist="101600" dir="5400000" sy="-100000" algn="bl" rotWithShape="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бюджета </a:t>
            </a:r>
            <a:r>
              <a:rPr lang="ru-RU" sz="400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Верхнеобливского</a:t>
            </a:r>
            <a:r>
              <a:rPr lang="ru-RU" sz="4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 Тацинского района за </a:t>
            </a:r>
            <a:r>
              <a:rPr lang="ru-RU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1полугодие  2018года</a:t>
            </a:r>
            <a:endParaRPr lang="ru-RU" sz="4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28790140"/>
              </p:ext>
            </p:extLst>
          </p:nvPr>
        </p:nvGraphicFramePr>
        <p:xfrm>
          <a:off x="0" y="656692"/>
          <a:ext cx="914400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2770" name="TextBox 4"/>
          <p:cNvSpPr txBox="1">
            <a:spLocks noChangeArrowheads="1"/>
          </p:cNvSpPr>
          <p:nvPr/>
        </p:nvSpPr>
        <p:spPr bwMode="auto">
          <a:xfrm>
            <a:off x="6443663" y="3860800"/>
            <a:ext cx="20891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Повышение роли бюджетной политики для поддержки экономического роста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-12536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476250"/>
            <a:ext cx="8183563" cy="780256"/>
          </a:xfrm>
        </p:spPr>
        <p:txBody>
          <a:bodyPr rtlCol="0">
            <a:normAutofit fontScale="90000"/>
          </a:bodyPr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>
                <a:solidFill>
                  <a:srgbClr val="002060"/>
                </a:solidFill>
              </a:rPr>
              <a:t/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>
                <a:solidFill>
                  <a:srgbClr val="002060"/>
                </a:solidFill>
              </a:rPr>
              <a:t/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Основные параметры бюджета </a:t>
            </a:r>
            <a:r>
              <a:rPr lang="ru-RU" sz="2800" dirty="0" err="1" smtClean="0">
                <a:solidFill>
                  <a:srgbClr val="002060"/>
                </a:solidFill>
              </a:rPr>
              <a:t>Верхнеобливского</a:t>
            </a:r>
            <a:r>
              <a:rPr lang="ru-RU" sz="2800" dirty="0" smtClean="0">
                <a:solidFill>
                  <a:srgbClr val="002060"/>
                </a:solidFill>
              </a:rPr>
              <a:t> сельского поселения  за 1 полугодие 2018 года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288" y="3284538"/>
            <a:ext cx="8208962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857620" y="5000636"/>
            <a:ext cx="1071570" cy="928694"/>
          </a:xfrm>
          <a:prstGeom prst="triangl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 rot="840000">
            <a:off x="1146172" y="2402810"/>
            <a:ext cx="1593850" cy="140493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/>
              <a:t>7063,0</a:t>
            </a:r>
            <a:endParaRPr lang="ru-RU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 rot="840000">
            <a:off x="2707849" y="2909067"/>
            <a:ext cx="1550017" cy="1315579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3730,2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 rot="840000">
            <a:off x="5208588" y="3275013"/>
            <a:ext cx="1593850" cy="15525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/>
              <a:t>7411,2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 rot="840000">
            <a:off x="6730553" y="3740973"/>
            <a:ext cx="1582481" cy="1502907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3259,1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 rot="863452">
            <a:off x="953331" y="4600606"/>
            <a:ext cx="6929486" cy="50006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86" name="TextBox 21"/>
          <p:cNvSpPr txBox="1">
            <a:spLocks noChangeArrowheads="1"/>
          </p:cNvSpPr>
          <p:nvPr/>
        </p:nvSpPr>
        <p:spPr bwMode="auto">
          <a:xfrm>
            <a:off x="1571625" y="1071563"/>
            <a:ext cx="164306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endParaRPr lang="ru-RU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ru-RU" dirty="0" smtClean="0">
                <a:latin typeface="Arial" charset="0"/>
                <a:cs typeface="Arial" charset="0"/>
              </a:rPr>
              <a:t>ДОХОДЫ</a:t>
            </a:r>
            <a:endParaRPr lang="ru-RU" dirty="0">
              <a:latin typeface="Arial" charset="0"/>
              <a:cs typeface="Arial" charset="0"/>
            </a:endParaRPr>
          </a:p>
          <a:p>
            <a:pPr eaLnBrk="1" hangingPunct="1"/>
            <a:endParaRPr lang="ru-RU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7187" name="TextBox 22"/>
          <p:cNvSpPr txBox="1">
            <a:spLocks noChangeArrowheads="1"/>
          </p:cNvSpPr>
          <p:nvPr/>
        </p:nvSpPr>
        <p:spPr bwMode="auto">
          <a:xfrm>
            <a:off x="6215063" y="1071563"/>
            <a:ext cx="150018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endParaRPr lang="ru-RU" dirty="0" smtClean="0">
              <a:latin typeface="Arial" charset="0"/>
              <a:cs typeface="Arial" charset="0"/>
            </a:endParaRPr>
          </a:p>
          <a:p>
            <a:pPr eaLnBrk="1" hangingPunct="1"/>
            <a:endParaRPr lang="ru-RU" dirty="0">
              <a:latin typeface="Arial" charset="0"/>
            </a:endParaRPr>
          </a:p>
          <a:p>
            <a:pPr eaLnBrk="1" hangingPunct="1"/>
            <a:endParaRPr lang="ru-RU" dirty="0" smtClean="0">
              <a:latin typeface="Arial" charset="0"/>
              <a:cs typeface="Arial" charset="0"/>
            </a:endParaRPr>
          </a:p>
          <a:p>
            <a:pPr eaLnBrk="1" hangingPunct="1"/>
            <a:endParaRPr lang="ru-RU" dirty="0">
              <a:latin typeface="Arial" charset="0"/>
            </a:endParaRPr>
          </a:p>
          <a:p>
            <a:pPr eaLnBrk="1" hangingPunct="1"/>
            <a:endParaRPr lang="ru-RU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ru-RU" dirty="0" smtClean="0">
                <a:latin typeface="Arial" charset="0"/>
                <a:cs typeface="Arial" charset="0"/>
              </a:rPr>
              <a:t>РАСХОДЫ</a:t>
            </a:r>
            <a:endParaRPr lang="ru-RU" dirty="0">
              <a:latin typeface="Arial" charset="0"/>
              <a:cs typeface="Arial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43125" y="5857875"/>
            <a:ext cx="336550" cy="3000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143108" y="6215082"/>
            <a:ext cx="357190" cy="28575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92" name="TextBox 25"/>
          <p:cNvSpPr txBox="1">
            <a:spLocks noChangeArrowheads="1"/>
          </p:cNvSpPr>
          <p:nvPr/>
        </p:nvSpPr>
        <p:spPr bwMode="auto">
          <a:xfrm>
            <a:off x="2643188" y="5857875"/>
            <a:ext cx="857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r>
              <a:rPr lang="ru-RU">
                <a:latin typeface="Arial" charset="0"/>
                <a:cs typeface="Arial" charset="0"/>
              </a:rPr>
              <a:t>план</a:t>
            </a:r>
          </a:p>
        </p:txBody>
      </p:sp>
      <p:sp>
        <p:nvSpPr>
          <p:cNvPr id="7193" name="TextBox 26"/>
          <p:cNvSpPr txBox="1">
            <a:spLocks noChangeArrowheads="1"/>
          </p:cNvSpPr>
          <p:nvPr/>
        </p:nvSpPr>
        <p:spPr bwMode="auto">
          <a:xfrm>
            <a:off x="2643188" y="6215063"/>
            <a:ext cx="857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r>
              <a:rPr lang="ru-RU">
                <a:latin typeface="Arial" charset="0"/>
                <a:cs typeface="Arial" charset="0"/>
              </a:rPr>
              <a:t>факт</a:t>
            </a:r>
          </a:p>
        </p:txBody>
      </p:sp>
    </p:spTree>
    <p:extLst>
      <p:ext uri="{BB962C8B-B14F-4D97-AF65-F5344CB8AC3E}">
        <p14:creationId xmlns:p14="http://schemas.microsoft.com/office/powerpoint/2010/main" val="71234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A499A4E-479E-49A9-AA17-0A01910C3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971" y="1844824"/>
            <a:ext cx="7797662" cy="265816"/>
          </a:xfrm>
        </p:spPr>
        <p:txBody>
          <a:bodyPr>
            <a:noAutofit/>
          </a:bodyPr>
          <a:lstStyle/>
          <a:p>
            <a:pPr lvl="0" defTabSz="457200">
              <a:lnSpc>
                <a:spcPct val="100000"/>
              </a:lnSpc>
              <a:spcBef>
                <a:spcPts val="0"/>
              </a:spcBef>
            </a:pPr>
            <a:r>
              <a:rPr lang="ru-RU" sz="3200" cap="none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cap="none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Исполнение н</a:t>
            </a:r>
            <a:r>
              <a:rPr lang="ru-RU" sz="3200" cap="none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алоговых </a:t>
            </a:r>
            <a:r>
              <a:rPr lang="ru-RU" sz="3200" cap="none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 неналоговых  доходов  </a:t>
            </a:r>
            <a:r>
              <a:rPr lang="ru-RU" sz="3200" cap="none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за 1 полугодие 2018 года   </a:t>
            </a:r>
            <a:r>
              <a:rPr lang="ru-RU" sz="3200" cap="none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 сумме  </a:t>
            </a:r>
            <a:r>
              <a:rPr lang="ru-RU" sz="3200" cap="none" dirty="0" smtClean="0">
                <a:solidFill>
                  <a:schemeClr val="accent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1346,7</a:t>
            </a:r>
            <a:r>
              <a:rPr lang="ru-RU" sz="3200" cap="none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тыс</a:t>
            </a:r>
            <a:r>
              <a:rPr lang="ru-RU" sz="3200" cap="none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 рублей</a:t>
            </a:r>
            <a:r>
              <a:rPr lang="ru-RU" sz="4400" cap="none" dirty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  <a:t>.</a:t>
            </a:r>
            <a:r>
              <a:rPr lang="ru-RU" sz="3200" cap="none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200" cap="none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2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2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2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2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2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2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2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2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2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2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2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2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2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2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2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2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2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2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>Исполнение налоговых и неналоговых  доходов  за 1 полугодие 2018 года   в сумме  </a:t>
            </a:r>
            <a:r>
              <a:rPr lang="ru-RU" sz="3200" dirty="0" smtClean="0">
                <a:solidFill>
                  <a:prstClr val="black"/>
                </a:solidFill>
                <a:ea typeface="+mn-ea"/>
                <a:cs typeface="+mn-cs"/>
              </a:rPr>
              <a:t>1346,7 тыс</a:t>
            </a: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>. рублей.</a:t>
            </a:r>
            <a:endParaRPr lang="ru-RU" sz="600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47650" y="2564904"/>
            <a:ext cx="8448675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sz="2800" dirty="0" smtClean="0"/>
              <a:t> 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 eaLnBrk="1" hangingPunct="1"/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НДФЛ 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- 130,8 </a:t>
            </a:r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тысяч рублей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 eaLnBrk="1" hangingPunct="1"/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Единый сельскохозяйственный 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налог- 769,7 </a:t>
            </a:r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тысяч рублей;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 eaLnBrk="1" hangingPunct="1"/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Налог на имущество физических 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лиц- 0,9 </a:t>
            </a:r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тысяч рублей;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 eaLnBrk="1" hangingPunct="1"/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Земельный налог 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- 219,3 </a:t>
            </a:r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тысяч рублей;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 eaLnBrk="1" hangingPunct="1"/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Государственная 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пошлина- 4,1 тысяч </a:t>
            </a:r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рублей;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 eaLnBrk="1" hangingPunct="1"/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Доходы от использования имущества 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- 221,8 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тысяч </a:t>
            </a:r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рублей;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 eaLnBrk="1" hangingPunct="1"/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Штрафы санкции 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- 0,1 </a:t>
            </a:r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тысяч 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рублей.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 eaLnBrk="1" hangingPunct="1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91173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E0581DD-CC69-48DC-925C-DD5C5A1F6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1" y="685805"/>
            <a:ext cx="7796030" cy="1303035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accent2"/>
                </a:solidFill>
              </a:rPr>
              <a:t>Безвозмездные поступления </a:t>
            </a:r>
            <a:r>
              <a:rPr lang="ru-RU" sz="2400" b="1" dirty="0" smtClean="0">
                <a:solidFill>
                  <a:schemeClr val="accent2"/>
                </a:solidFill>
              </a:rPr>
              <a:t>за 1 полугодие 2018 года  </a:t>
            </a:r>
            <a:r>
              <a:rPr lang="ru-RU" sz="2400" b="1" dirty="0">
                <a:solidFill>
                  <a:schemeClr val="accent2"/>
                </a:solidFill>
              </a:rPr>
              <a:t>в сумме </a:t>
            </a:r>
            <a:r>
              <a:rPr lang="ru-RU" sz="2400" b="1" dirty="0" smtClean="0">
                <a:solidFill>
                  <a:schemeClr val="accent2"/>
                </a:solidFill>
              </a:rPr>
              <a:t>  </a:t>
            </a:r>
            <a:r>
              <a:rPr lang="ru-RU" sz="2400" b="1" dirty="0" smtClean="0">
                <a:solidFill>
                  <a:schemeClr val="accent2"/>
                </a:solidFill>
              </a:rPr>
              <a:t>2383,5 </a:t>
            </a:r>
            <a:r>
              <a:rPr lang="ru-RU" sz="2400" b="1" dirty="0">
                <a:solidFill>
                  <a:schemeClr val="accent2"/>
                </a:solidFill>
              </a:rPr>
              <a:t>тыс. </a:t>
            </a:r>
            <a:r>
              <a:rPr lang="ru-RU" sz="2400" b="1" dirty="0" smtClean="0">
                <a:solidFill>
                  <a:schemeClr val="accent2"/>
                </a:solidFill>
              </a:rPr>
              <a:t>руб. </a:t>
            </a:r>
            <a:r>
              <a:rPr lang="ru-RU" sz="2400" b="1" dirty="0">
                <a:solidFill>
                  <a:schemeClr val="bg1"/>
                </a:solidFill>
              </a:rPr>
              <a:t/>
            </a:r>
            <a:br>
              <a:rPr lang="ru-RU" sz="2400" b="1" dirty="0">
                <a:solidFill>
                  <a:schemeClr val="bg1"/>
                </a:solidFill>
              </a:rPr>
            </a:br>
            <a:endParaRPr lang="ru-RU" sz="2400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F0E04BB-5F05-4A44-A266-26CD20346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2902" y="3142895"/>
            <a:ext cx="2482596" cy="576262"/>
          </a:xfrm>
        </p:spPr>
        <p:txBody>
          <a:bodyPr/>
          <a:lstStyle/>
          <a:p>
            <a:r>
              <a:rPr lang="ru-RU" b="1" dirty="0" smtClean="0"/>
              <a:t>Дотация на выравнивание бюджетной обеспеченности</a:t>
            </a:r>
            <a:endParaRPr lang="ru-RU" b="1" dirty="0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6B3696B-E909-4E07-ADF3-28FE19D0A298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8627" y="3937000"/>
            <a:ext cx="2482596" cy="1511300"/>
          </a:xfrm>
        </p:spPr>
        <p:txBody>
          <a:bodyPr>
            <a:noAutofit/>
          </a:bodyPr>
          <a:lstStyle/>
          <a:p>
            <a:r>
              <a:rPr lang="ru-RU" sz="2800" dirty="0" smtClean="0"/>
              <a:t>2009,7 </a:t>
            </a:r>
            <a:r>
              <a:rPr lang="ru-RU" sz="2800" dirty="0" smtClean="0"/>
              <a:t>тысяч рублей</a:t>
            </a:r>
            <a:endParaRPr lang="ru-RU" sz="2800" dirty="0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FF36544B-1964-44AE-AEB2-34ABE2C5DA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z="3200" dirty="0" smtClean="0"/>
              <a:t>Субвенции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7814DB31-F193-42AE-9527-E72942D896EF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3137866" y="2959100"/>
            <a:ext cx="2482596" cy="205988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38,0 </a:t>
            </a:r>
            <a:r>
              <a:rPr lang="ru-RU" sz="2800" dirty="0" smtClean="0"/>
              <a:t>тысяч рублей</a:t>
            </a:r>
            <a:endParaRPr lang="ru-RU" sz="2800" dirty="0"/>
          </a:p>
        </p:txBody>
      </p:sp>
      <p:sp>
        <p:nvSpPr>
          <p:cNvPr id="7" name="Текст 6">
            <a:extLst>
              <a:ext uri="{FF2B5EF4-FFF2-40B4-BE49-F238E27FC236}">
                <a16:creationId xmlns="" xmlns:a16="http://schemas.microsoft.com/office/drawing/2014/main" id="{D402A42A-538D-4D97-8BB3-0C582B1D14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08735" y="2939695"/>
            <a:ext cx="2482596" cy="576262"/>
          </a:xfrm>
        </p:spPr>
        <p:txBody>
          <a:bodyPr/>
          <a:lstStyle/>
          <a:p>
            <a:r>
              <a:rPr lang="ru-RU" sz="2800" b="1" dirty="0" smtClean="0"/>
              <a:t>Иные межбюджетные </a:t>
            </a:r>
          </a:p>
          <a:p>
            <a:r>
              <a:rPr lang="ru-RU" sz="2800" b="1" dirty="0" smtClean="0"/>
              <a:t>трансферты</a:t>
            </a:r>
            <a:endParaRPr lang="ru-RU" sz="2800" b="1" dirty="0"/>
          </a:p>
        </p:txBody>
      </p:sp>
      <p:sp>
        <p:nvSpPr>
          <p:cNvPr id="8" name="Текст 7">
            <a:extLst>
              <a:ext uri="{FF2B5EF4-FFF2-40B4-BE49-F238E27FC236}">
                <a16:creationId xmlns="" xmlns:a16="http://schemas.microsoft.com/office/drawing/2014/main" id="{2FB817E4-8E41-4227-BBD5-C6B9D2A6B9FB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5884935" y="3695700"/>
            <a:ext cx="2482596" cy="175508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335,8 </a:t>
            </a:r>
            <a:r>
              <a:rPr lang="ru-RU" sz="2800" dirty="0" smtClean="0"/>
              <a:t>тысяч рублей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334761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39750" y="476250"/>
            <a:ext cx="8183563" cy="504825"/>
          </a:xfrm>
        </p:spPr>
        <p:txBody>
          <a:bodyPr rtlCol="0">
            <a:normAutofit fontScale="90000"/>
          </a:bodyPr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800" smtClean="0">
                <a:solidFill>
                  <a:srgbClr val="002060"/>
                </a:solidFill>
              </a:rPr>
              <a:t>РАСХОДЫ БЮДЖЕТА </a:t>
            </a:r>
          </a:p>
        </p:txBody>
      </p:sp>
      <p:sp>
        <p:nvSpPr>
          <p:cNvPr id="4" name="Блок-схема: альтернативный процесс 22"/>
          <p:cNvSpPr>
            <a:spLocks noGrp="1" noChangeArrowheads="1"/>
          </p:cNvSpPr>
          <p:nvPr>
            <p:ph idx="1"/>
          </p:nvPr>
        </p:nvSpPr>
        <p:spPr>
          <a:xfrm>
            <a:off x="500063" y="1071563"/>
            <a:ext cx="8112125" cy="4591050"/>
          </a:xfrm>
          <a:prstGeom prst="flowChartAlternateProcess">
            <a:avLst/>
          </a:prstGeom>
          <a:ln w="28575" algn="ctr">
            <a:solidFill>
              <a:srgbClr val="000080"/>
            </a:solidFill>
            <a:tailEnd type="triangl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rtlCol="0"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Общий объем расходов бюджета Верхнеобливского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сельского поселения Тацинского района за  первое полугодие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2018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 составил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3259,1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рублей .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Из бюджета поселения профинансированы социально-значимые и первоочередные расходы (заработная плата с налогами и отчислениями, оплата коммунальных услуг, услуг связи,  ГСМ, котельно-печное топливо и иные  расходы).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288" y="3284538"/>
            <a:ext cx="8208962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8313" y="4292600"/>
            <a:ext cx="8135937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850">
              <a:defRPr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54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562574876"/>
              </p:ext>
            </p:extLst>
          </p:nvPr>
        </p:nvGraphicFramePr>
        <p:xfrm>
          <a:off x="0" y="1296144"/>
          <a:ext cx="9144000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251520" y="662532"/>
            <a:ext cx="8892480" cy="432048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Верхнеобливского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1 полугодие 2018 года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7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689032"/>
              </p:ext>
            </p:extLst>
          </p:nvPr>
        </p:nvGraphicFramePr>
        <p:xfrm>
          <a:off x="555625" y="1700213"/>
          <a:ext cx="7616825" cy="4112230"/>
        </p:xfrm>
        <a:graphic>
          <a:graphicData uri="http://schemas.openxmlformats.org/drawingml/2006/table">
            <a:tbl>
              <a:tblPr/>
              <a:tblGrid>
                <a:gridCol w="397379"/>
                <a:gridCol w="4358880"/>
                <a:gridCol w="1492405"/>
                <a:gridCol w="1368161"/>
              </a:tblGrid>
              <a:tr h="6480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/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69" marR="2269" marT="2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программы</a:t>
                      </a:r>
                    </a:p>
                  </a:txBody>
                  <a:tcPr marL="2269" marR="2269" marT="2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2018г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План (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69" marR="2269" marT="2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полугодие 2018г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</a:p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69" marR="2269" marT="2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9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269" marR="2269" marT="2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МУНИЦИПАЛЬНЫЕ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ПРОГРАММЫ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всего </a:t>
                      </a:r>
                    </a:p>
                  </a:txBody>
                  <a:tcPr marL="2269" marR="2269" marT="2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3266,6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19" marR="7619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1486,4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19" marR="7619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9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269" marR="2269" marT="2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</a:t>
                      </a:r>
                    </a:p>
                  </a:txBody>
                  <a:tcPr marL="2269" marR="2269" marT="2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19" marR="7619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19" marR="7619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1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69" marR="2269" marT="2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 программа Верхнеобливского сельского поселения «Обеспечение общественного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порядка и противодействие 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коррупции»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69" marR="2269" marT="2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19" marR="7619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19" marR="7619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69" marR="2269" marT="2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 программа Верхнеобливского сельского поселения «Защита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населения и территории от чрезвычайных ситуаций, обеспечение пожарной безопасности и безопасности людей на водных объектах»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69" marR="2269" marT="2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19" marR="7619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19" marR="7619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69" marR="2269" marT="2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 программа Верхнеобливского сельского поселения «Развитие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культуры»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69" marR="2269" marT="2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2392,0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19" marR="7619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1084,2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19" marR="7619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69" marR="2269" marT="2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 программа Верхнеобливского сельского поселения «Управление муниципальными финансами и создание условий для эффективного управления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финансами»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69" marR="2269" marT="2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19" marR="7619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19" marR="7619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69" marR="2269" marT="2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 программа Верхнеобливского сельского поселения «Развитие физической культуры и спорта»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69" marR="2269" marT="2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19" marR="7619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19" marR="7619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69" marR="2269" marT="2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 программа Верхнеобливского сельского поселения «Благоустройство территории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69" marR="2269" marT="2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828,2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19" marR="7619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383,8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19" marR="7619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72"/>
          <p:cNvSpPr>
            <a:spLocks noChangeArrowheads="1"/>
          </p:cNvSpPr>
          <p:nvPr/>
        </p:nvSpPr>
        <p:spPr bwMode="auto">
          <a:xfrm>
            <a:off x="214313" y="-46038"/>
            <a:ext cx="8605837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Исполнение объема  бюджетных ассигнований на реализацию муниципальных  </a:t>
            </a:r>
          </a:p>
          <a:p>
            <a:pPr algn="ctr" eaLnBrk="0" hangingPunct="0">
              <a:defRPr/>
            </a:pP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программ за 1 полугодие   </a:t>
            </a:r>
            <a:r>
              <a:rPr lang="ru-RU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2018 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года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169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6069</TotalTime>
  <Words>465</Words>
  <Application>Microsoft Office PowerPoint</Application>
  <PresentationFormat>Экран (4:3)</PresentationFormat>
  <Paragraphs>103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Исполнительная</vt:lpstr>
      <vt:lpstr>Презентация PowerPoint</vt:lpstr>
      <vt:lpstr>Презентация PowerPoint</vt:lpstr>
      <vt:lpstr>     Основные параметры бюджета Верхнеобливского сельского поселения  за 1 полугодие 2018 года</vt:lpstr>
      <vt:lpstr>            Исполнение налоговых и неналоговых  доходов  за 1 полугодие 2018 года   в сумме  1346,7тыс. рублей.                               Исполнение налоговых и неналоговых  доходов  за 1 полугодие 2018 года   в сумме  1346,7 тыс. рублей.</vt:lpstr>
      <vt:lpstr>Безвозмездные поступления за 1 полугодие 2018 года  в сумме   2383,5 тыс. руб.  </vt:lpstr>
      <vt:lpstr>РАСХОДЫ БЮДЖЕТА </vt:lpstr>
      <vt:lpstr>Расходы бюджета Верхнеобливского сельского поселения за 1 полугодие 2018 года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Администрация</cp:lastModifiedBy>
  <cp:revision>543</cp:revision>
  <cp:lastPrinted>2016-12-13T07:50:05Z</cp:lastPrinted>
  <dcterms:created xsi:type="dcterms:W3CDTF">2013-11-19T11:15:28Z</dcterms:created>
  <dcterms:modified xsi:type="dcterms:W3CDTF">2018-07-09T13:32:59Z</dcterms:modified>
</cp:coreProperties>
</file>