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8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3" r:id="rId58"/>
    <p:sldId id="314" r:id="rId59"/>
    <p:sldId id="315" r:id="rId60"/>
    <p:sldId id="316" r:id="rId61"/>
    <p:sldId id="317" r:id="rId62"/>
    <p:sldId id="319" r:id="rId63"/>
    <p:sldId id="318" r:id="rId64"/>
    <p:sldId id="320" r:id="rId65"/>
    <p:sldId id="321" r:id="rId66"/>
    <p:sldId id="322" r:id="rId67"/>
    <p:sldId id="323" r:id="rId68"/>
    <p:sldId id="324" r:id="rId69"/>
    <p:sldId id="325" r:id="rId70"/>
    <p:sldId id="331" r:id="rId71"/>
    <p:sldId id="326" r:id="rId72"/>
    <p:sldId id="327" r:id="rId73"/>
    <p:sldId id="328" r:id="rId74"/>
    <p:sldId id="329" r:id="rId75"/>
    <p:sldId id="330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24" autoAdjust="0"/>
    <p:restoredTop sz="82827" autoAdjust="0"/>
  </p:normalViewPr>
  <p:slideViewPr>
    <p:cSldViewPr>
      <p:cViewPr>
        <p:scale>
          <a:sx n="75" d="100"/>
          <a:sy n="75" d="100"/>
        </p:scale>
        <p:origin x="-378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0E6A0-A32F-45CB-8E18-4CF4C03C7941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7514A-1563-4A12-81BA-772801763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7514A-1563-4A12-81BA-7728017632B7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7514A-1563-4A12-81BA-7728017632B7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7514A-1563-4A12-81BA-7728017632B7}" type="slidenum">
              <a:rPr lang="ru-RU" smtClean="0"/>
              <a:pPr/>
              <a:t>67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6E39-62F7-47A8-8EB4-BE8FE4B5A728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52EC-E4B6-4D7E-92AB-5460536889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6E39-62F7-47A8-8EB4-BE8FE4B5A728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52EC-E4B6-4D7E-92AB-546053688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6E39-62F7-47A8-8EB4-BE8FE4B5A728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52EC-E4B6-4D7E-92AB-546053688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6E39-62F7-47A8-8EB4-BE8FE4B5A728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52EC-E4B6-4D7E-92AB-546053688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6E39-62F7-47A8-8EB4-BE8FE4B5A728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6B452EC-E4B6-4D7E-92AB-546053688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6E39-62F7-47A8-8EB4-BE8FE4B5A728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52EC-E4B6-4D7E-92AB-546053688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6E39-62F7-47A8-8EB4-BE8FE4B5A728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52EC-E4B6-4D7E-92AB-546053688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6E39-62F7-47A8-8EB4-BE8FE4B5A728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52EC-E4B6-4D7E-92AB-546053688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6E39-62F7-47A8-8EB4-BE8FE4B5A728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52EC-E4B6-4D7E-92AB-546053688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6E39-62F7-47A8-8EB4-BE8FE4B5A728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52EC-E4B6-4D7E-92AB-546053688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6E39-62F7-47A8-8EB4-BE8FE4B5A728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52EC-E4B6-4D7E-92AB-546053688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7026E39-62F7-47A8-8EB4-BE8FE4B5A728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6B452EC-E4B6-4D7E-92AB-546053688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857232"/>
            <a:ext cx="7786742" cy="823898"/>
          </a:xfrm>
        </p:spPr>
        <p:txBody>
          <a:bodyPr/>
          <a:lstStyle/>
          <a:p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  <a:t>Муниципальное бюджетное учреждение культуры </a:t>
            </a:r>
            <a:b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  <a:t>«Верхнеобливский сельский Дом Культуры»</a:t>
            </a:r>
            <a:endParaRPr lang="ru-RU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00240"/>
            <a:ext cx="6400800" cy="3429024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Impact" pitchFamily="34" charset="0"/>
              </a:rPr>
              <a:t>Погибшим войнам в Великой Отечественной войне, посвящается </a:t>
            </a:r>
            <a:endParaRPr lang="ru-RU" sz="54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5643578"/>
            <a:ext cx="6858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Constantia" pitchFamily="18" charset="0"/>
              </a:rPr>
              <a:t>Краткое описание мемориалов, памятных мест и памятников, расположенных на территории Верхнеобливского сельского поселения</a:t>
            </a:r>
            <a:endParaRPr lang="ru-RU" sz="2000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85727"/>
          <a:ext cx="8715435" cy="6357982"/>
        </p:xfrm>
        <a:graphic>
          <a:graphicData uri="http://schemas.openxmlformats.org/drawingml/2006/table">
            <a:tbl>
              <a:tblPr/>
              <a:tblGrid>
                <a:gridCol w="592047"/>
                <a:gridCol w="1480119"/>
                <a:gridCol w="1776142"/>
                <a:gridCol w="740060"/>
                <a:gridCol w="1184096"/>
                <a:gridCol w="2072166"/>
                <a:gridCol w="870805"/>
              </a:tblGrid>
              <a:tr h="633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Назаренко Демьян Ильич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1908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3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ст. 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Павлов Иван Степанович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1914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3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Павлов Павел Иванович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3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54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Пазюк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Алексей Афанасьевич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3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55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Пахреев Музбых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1918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3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Пермяков Михаил Филиппович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58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57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Пискунов Григорий Михайлович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3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58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Питемин Василий Михайлович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3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Подолько Иван Максимович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05.01.1943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3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60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ст. 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Полушко Семен Иванович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30.12.1942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1" y="214289"/>
          <a:ext cx="8643999" cy="6429423"/>
        </p:xfrm>
        <a:graphic>
          <a:graphicData uri="http://schemas.openxmlformats.org/drawingml/2006/table">
            <a:tbl>
              <a:tblPr/>
              <a:tblGrid>
                <a:gridCol w="587194"/>
                <a:gridCol w="1467987"/>
                <a:gridCol w="1761584"/>
                <a:gridCol w="733994"/>
                <a:gridCol w="1174390"/>
                <a:gridCol w="2055183"/>
                <a:gridCol w="863667"/>
              </a:tblGrid>
              <a:tr h="6123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Попов Иван Иванович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123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 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Постников Фома Дмитриевич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123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ст. лейтенант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Потапов Степан Степанович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123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64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Селиверстов Сергей Иванович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123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65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Сидоров Алексей Григорьевич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1905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123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Сиротин Никифор Егорович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1918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123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67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Смирнов Илья Алексеевич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123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68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Соколов Алексей Устинович 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123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зам. политрука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Соловьев Иван Архипович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05.01.1943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9184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70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мл. лейтенант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Таранушич Александр Павлович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05.01.1943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1" y="285730"/>
          <a:ext cx="8715437" cy="6215102"/>
        </p:xfrm>
        <a:graphic>
          <a:graphicData uri="http://schemas.openxmlformats.org/drawingml/2006/table">
            <a:tbl>
              <a:tblPr/>
              <a:tblGrid>
                <a:gridCol w="592047"/>
                <a:gridCol w="1480119"/>
                <a:gridCol w="1776142"/>
                <a:gridCol w="740060"/>
                <a:gridCol w="1184096"/>
                <a:gridCol w="2072168"/>
                <a:gridCol w="870805"/>
              </a:tblGrid>
              <a:tr h="6422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Трушинин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Василий Иванович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1918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422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Трушкин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Дмитрий Петрович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95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Уханов Матвей Ильич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95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74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Федоров Николай Афанасьевич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95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75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Хмеляной Иван Дмитриевич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1918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95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Хорев Егор Афанасьевич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1904</a:t>
                      </a:r>
                    </a:p>
                  </a:txBody>
                  <a:tcPr marL="62081" marR="62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95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77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Цибанов Яков Пантелеевич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05.01.1943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55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78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Чепрыгин Василий Иванович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1924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22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Чернин Александр Емельянович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95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80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Шарапов Иван Васильевич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357168"/>
          <a:ext cx="8715435" cy="6215104"/>
        </p:xfrm>
        <a:graphic>
          <a:graphicData uri="http://schemas.openxmlformats.org/drawingml/2006/table">
            <a:tbl>
              <a:tblPr/>
              <a:tblGrid>
                <a:gridCol w="592047"/>
                <a:gridCol w="1480119"/>
                <a:gridCol w="1776142"/>
                <a:gridCol w="740060"/>
                <a:gridCol w="1184096"/>
                <a:gridCol w="2072166"/>
                <a:gridCol w="870805"/>
              </a:tblGrid>
              <a:tr h="711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 лейтенант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Шемет Павел Кондратьевич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65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Шереметов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Гаврил Васильевич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837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Шилин Сергей Борисович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1907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837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84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Шотин Михаил Иванович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837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85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Шошкин Федор Сергеевич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837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Шпак Григорий Сергеевич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1907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30.12.1942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512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87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Шугайло Петр Тимофеевич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837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88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лейтенант 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Клименко Иван Тимофеевич 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1918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:\Видео и фото клуб\фото ветеранов  ВОВ Верхнеобливский\Фото памятников  презентации к 9 мая\фото памятников\CAM_00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5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9144000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lang="ru-RU" sz="2800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   </a:t>
            </a:r>
            <a:r>
              <a:rPr lang="ru-RU" sz="2400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Скульптура «Солдат, не вернувшийся с войны» установлен 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Ростовской области,</a:t>
            </a:r>
            <a:r>
              <a:rPr lang="ru-RU" sz="2400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Тацинского района, окраина хутора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Новониколаевский. Установлен в 1949г,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участникам операции 16 декабря 1942 года. Воинам направленным командованием на разгром германской группы, армией «Дон» путём двух охватывающих ударов: по одному из направлений из станицы Боковской  Ростовской области по сходящимся направлениям на Тацинскую и Морозовск, через реку Быструю, что протекает в нашем поселении.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Индивидуальная могила, находящаяся вне 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воинского кладбища или воинского участка кладбища. Размеры захоронения 4м *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4м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., высота 3м. Солдат высота 4м.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Металлическое ограждение (забор) 20м.*24м.  Надгробный памятник – постамент в виде солдата изготовлен из бетона. Автор</a:t>
            </a:r>
            <a:r>
              <a:rPr lang="ru-RU" sz="2400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неизвестен.  Количество захороненных </a:t>
            </a:r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137 человек, военнослужащих участвовавших , и погибших в этом прорыве.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3" y="642918"/>
          <a:ext cx="8715435" cy="5929355"/>
        </p:xfrm>
        <a:graphic>
          <a:graphicData uri="http://schemas.openxmlformats.org/drawingml/2006/table">
            <a:tbl>
              <a:tblPr/>
              <a:tblGrid>
                <a:gridCol w="592048"/>
                <a:gridCol w="1480119"/>
                <a:gridCol w="1776144"/>
                <a:gridCol w="740060"/>
                <a:gridCol w="1184094"/>
                <a:gridCol w="2072167"/>
                <a:gridCol w="870803"/>
              </a:tblGrid>
              <a:tr h="952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400" b="1" i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Воинское звание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Фамилия, имя, отчество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Год рождения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Дата гибели или смерти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Место захоронения на кладбище, участке кладбища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Откуда перезахоронен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76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зам. политрука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Авезкулиев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Ишан Кули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76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лейтенант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Агеев Василий Тихонович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19.01.1943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00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сержант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Артамонов Василий Степанович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1917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76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сержант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Артамонов Иван Федорович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1906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76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Багров Михаил Александрович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76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Барана Иван Иванович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76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Бардаков Андрей Романович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1907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76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Батыршин Бик Мухаметович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1909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668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Баштовой Леонтий Денисович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1909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76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Безаркулов Исак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1914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12.01.1943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00232" y="142850"/>
            <a:ext cx="5214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Персональные сведения о захороненных.</a:t>
            </a:r>
            <a:endParaRPr lang="ru-RU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3" y="285730"/>
          <a:ext cx="8715435" cy="6286541"/>
        </p:xfrm>
        <a:graphic>
          <a:graphicData uri="http://schemas.openxmlformats.org/drawingml/2006/table">
            <a:tbl>
              <a:tblPr/>
              <a:tblGrid>
                <a:gridCol w="592047"/>
                <a:gridCol w="1480119"/>
                <a:gridCol w="1776142"/>
                <a:gridCol w="740060"/>
                <a:gridCol w="1184096"/>
                <a:gridCol w="2072167"/>
                <a:gridCol w="870804"/>
              </a:tblGrid>
              <a:tr h="715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Бескровный Василий Николаевич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59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Богдашов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Александр Иванович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59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ст. 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Борисочкин Василий Прокопович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1915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154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Боцман Александр Васильевич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850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Вартыванов Лукьян Павлович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1920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850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лейтенант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Васин Емельян Федорович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06.01.1943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582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17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Воронин Владимир Максимович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850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Выпрышкин Петр Васильевич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1924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850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Галиков Федор Никитьевич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850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Галич Павел Гардеевич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05.01.1943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1" y="285726"/>
          <a:ext cx="8643998" cy="6357988"/>
        </p:xfrm>
        <a:graphic>
          <a:graphicData uri="http://schemas.openxmlformats.org/drawingml/2006/table">
            <a:tbl>
              <a:tblPr/>
              <a:tblGrid>
                <a:gridCol w="587194"/>
                <a:gridCol w="1467987"/>
                <a:gridCol w="1761582"/>
                <a:gridCol w="733995"/>
                <a:gridCol w="1174390"/>
                <a:gridCol w="2055183"/>
                <a:gridCol w="863667"/>
              </a:tblGrid>
              <a:tr h="628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Ганцев Иван Васильевич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8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Головинов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Яков Иванович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8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Головненко Федор Яковлевич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1905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8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24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Горбачев Александр Никифорович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31.12.1942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8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Гусаров Григорий Сергеевич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036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мл. лейтенант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Дементьев Александр Харитонович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06.01.1943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8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27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Дихнов Василий Тимофеевич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8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28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ст. лейтенант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Довбуш Аксентий Михайлович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30.12.1942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8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ефрейтор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Довлеканов Устан Гасанович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8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Ермаков Петр Фролович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85728"/>
          <a:ext cx="8715435" cy="6286544"/>
        </p:xfrm>
        <a:graphic>
          <a:graphicData uri="http://schemas.openxmlformats.org/drawingml/2006/table">
            <a:tbl>
              <a:tblPr/>
              <a:tblGrid>
                <a:gridCol w="592047"/>
                <a:gridCol w="1480119"/>
                <a:gridCol w="1776142"/>
                <a:gridCol w="740060"/>
                <a:gridCol w="1184096"/>
                <a:gridCol w="2072166"/>
                <a:gridCol w="870805"/>
              </a:tblGrid>
              <a:tr h="585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Ерофеев Кузьма Сергеевич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85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Ефимов Андрей Григорьевич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85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Ефремов Михаил Лаврентьевич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30.12.1942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914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34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Жбанков Григорий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Назарович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21.12.1942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85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Жердев Елизар Данилович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1907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08.01.1943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85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Журавлев Василий Кузьмич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8776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37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Завьялов Константин Иванович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1924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85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38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Запорожский Яков Сергеевич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1897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1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лейтенант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Золотухин Николай Иванович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85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Зорин Василий Андреевич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n-lt"/>
              </a:rPr>
              <a:t>«Через года, через века помните! </a:t>
            </a:r>
            <a:br>
              <a:rPr lang="ru-RU" sz="2400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                       О тех, кто уже не придёт никогда, помните!» </a:t>
            </a:r>
            <a:br>
              <a:rPr lang="ru-RU" sz="2400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                                                                      Р. Рождественский.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285861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75 лет назад, 22 июня 1941 года, началась Великая Отечественная война. Победа в ней стала величайшим испытанием и величайшей гордостью для России. Память погибших воинов, тружеников тыла и мирных жителей увековечена в многочисленных мемориалах на территории страны. Каждый из этих мемориалов можно посетить, возложить цветы и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вспомнить павших в Великой Отечественной войне.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Прошла война, прошла страда, но боль взывает к людям: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Давайте, люди, никогда об этом не забудем.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Пусть память верную о ней хранят об этой муке,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И дети нынешних детей, и наших внуков внуки…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А. Твардовский.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Веками народам России приходилось сражаться с чужеземными захватчиками. И всякий раз сотни и тысячи воинов не возвращались к</a:t>
            </a:r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родным очагам.</a:t>
            </a:r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Руси издавна помнили тех, кто положил на алтарь Отечества</a:t>
            </a:r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самое дорогое - жизнь.</a:t>
            </a:r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Самой кровопролитной в истории человечества оказалась Великая</a:t>
            </a:r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Отечественная война. За Победу наша страна заплатила миллионами</a:t>
            </a:r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жизней.</a:t>
            </a:r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После войны благодарные потомки увековечили подвиг победителей в мемориалах и монументах</a:t>
            </a: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памятниках,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памятных местах и обелисках.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Настоящая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презентация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включает краткое описание мемориалов и памятников, расположенных на территории 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Верхнеобливского сельского поселения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1" y="285727"/>
          <a:ext cx="8715437" cy="6286543"/>
        </p:xfrm>
        <a:graphic>
          <a:graphicData uri="http://schemas.openxmlformats.org/drawingml/2006/table">
            <a:tbl>
              <a:tblPr/>
              <a:tblGrid>
                <a:gridCol w="592047"/>
                <a:gridCol w="1480119"/>
                <a:gridCol w="1776142"/>
                <a:gridCol w="740061"/>
                <a:gridCol w="1184096"/>
                <a:gridCol w="2072168"/>
                <a:gridCol w="870804"/>
              </a:tblGrid>
              <a:tr h="631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Зыков Александр Сергеевич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1899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1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Иванов Николай Иванович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1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Искачев Федор Герасимович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16.01.1943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1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44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Капитонов Сергей Алексеевич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1908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1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45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мл.  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Капля Иван Яковлевич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1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Караван Леонид Абрамович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1915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1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47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Киржаев Андрей Федорович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1907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1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 48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Кирилкин Иван Федорович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99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Кириллов Николай Иванович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1920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1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Клименко Иван Тимофеевич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85726"/>
          <a:ext cx="8715435" cy="6286544"/>
        </p:xfrm>
        <a:graphic>
          <a:graphicData uri="http://schemas.openxmlformats.org/drawingml/2006/table">
            <a:tbl>
              <a:tblPr/>
              <a:tblGrid>
                <a:gridCol w="592047"/>
                <a:gridCol w="1480119"/>
                <a:gridCol w="1776142"/>
                <a:gridCol w="740060"/>
                <a:gridCol w="1184096"/>
                <a:gridCol w="2072166"/>
                <a:gridCol w="870805"/>
              </a:tblGrid>
              <a:tr h="613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лейтенант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Клименко Иван Тимофеевич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1918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899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Коваленко Афанасий Сергеевич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22.12.1942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13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лейтенант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Ковтун Иван Спиридонович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13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54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Комиссаров Леонид Иванович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13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55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Кондрашев Павел Николаевич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23.12.1942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13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Костюков Сергей Романович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20.12.1942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13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57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Кравченко Яков Акимович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20.12.1942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13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58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ст. 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Кузькин Иван Андреевич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899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Кусовкин Анатолий Васильевич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13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60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Кустов Александр Сергеевич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3" y="214291"/>
          <a:ext cx="8715435" cy="6429420"/>
        </p:xfrm>
        <a:graphic>
          <a:graphicData uri="http://schemas.openxmlformats.org/drawingml/2006/table">
            <a:tbl>
              <a:tblPr/>
              <a:tblGrid>
                <a:gridCol w="592047"/>
                <a:gridCol w="1480119"/>
                <a:gridCol w="1776142"/>
                <a:gridCol w="740060"/>
                <a:gridCol w="1184095"/>
                <a:gridCol w="2072168"/>
                <a:gridCol w="870804"/>
              </a:tblGrid>
              <a:tr h="621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Лакутин Петр Александрович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1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Лободин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Иван Федорович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1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мл. лейтенант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Маимор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Григорий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21.12.1942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1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64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ст. 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Макаров Дмитрий Павлович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1910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1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65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Макаров Дмитрий Федорович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841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Максимов Алексей Федорович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1918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65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67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Мариенко Григорий Федорович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1914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1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68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старшина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Мартынов Михаил Иванович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1917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1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Мастюков Яков Лаврентьевич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1896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9316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70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Матюшин Владимир Иванович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1905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85726"/>
          <a:ext cx="8715435" cy="6215108"/>
        </p:xfrm>
        <a:graphic>
          <a:graphicData uri="http://schemas.openxmlformats.org/drawingml/2006/table">
            <a:tbl>
              <a:tblPr/>
              <a:tblGrid>
                <a:gridCol w="592047"/>
                <a:gridCol w="1480119"/>
                <a:gridCol w="1776142"/>
                <a:gridCol w="740060"/>
                <a:gridCol w="1184096"/>
                <a:gridCol w="2072166"/>
                <a:gridCol w="870805"/>
              </a:tblGrid>
              <a:tr h="6821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Мещеряков Михаил Викторович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1917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06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мл. 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Милькин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Павел Ефимович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06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Мирзаев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Умурда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82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74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лейтенант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Миронцев Александр Николаевич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1906</a:t>
                      </a:r>
                    </a:p>
                  </a:txBody>
                  <a:tcPr marL="62081" marR="62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30.12.1942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06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75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Михайленко Михаил Иванович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1920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05.01.1943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06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Молчанов Андрей Ефимович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1915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06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77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лейтенант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Молчанов Петр Алексеевич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15.01.1943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06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78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Мостовой Петр Федорович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1920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06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Нармухаметов Гумар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06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80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Наумов Федор Алексеевич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1908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14290"/>
          <a:ext cx="8715437" cy="6494764"/>
        </p:xfrm>
        <a:graphic>
          <a:graphicData uri="http://schemas.openxmlformats.org/drawingml/2006/table">
            <a:tbl>
              <a:tblPr/>
              <a:tblGrid>
                <a:gridCol w="592047"/>
                <a:gridCol w="1480119"/>
                <a:gridCol w="1776142"/>
                <a:gridCol w="740061"/>
                <a:gridCol w="1184096"/>
                <a:gridCol w="2072167"/>
                <a:gridCol w="870805"/>
              </a:tblGrid>
              <a:tr h="5574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Незванкин Арсентий Алексеевич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1907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32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Неповинный Михаил Иванович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32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Неупокоев Иван Григорьевич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1924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32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84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Никитин Андрей Иванович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1898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32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85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Орехов Владимир Иванович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32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Пащенко Павел Алексеевич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32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87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ст. 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Петраков Гаврил Григорьевич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32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88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 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Пилюгин Семен Иванович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747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Погорелов Александр Кирилович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17.01.1943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934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90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Прудников Игнатий Ефимович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3" y="285729"/>
          <a:ext cx="8786874" cy="6357984"/>
        </p:xfrm>
        <a:graphic>
          <a:graphicData uri="http://schemas.openxmlformats.org/drawingml/2006/table">
            <a:tbl>
              <a:tblPr/>
              <a:tblGrid>
                <a:gridCol w="596900"/>
                <a:gridCol w="1492251"/>
                <a:gridCol w="1790701"/>
                <a:gridCol w="746126"/>
                <a:gridCol w="1193802"/>
                <a:gridCol w="2089151"/>
                <a:gridCol w="877943"/>
              </a:tblGrid>
              <a:tr h="6094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Пятницкий Павел Акимович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1910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094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Разуменко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Павел Стефанович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094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сержант 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Расько Владимир Иосифович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1915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094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94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Релисков Георгий Иванович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1905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094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95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Рубцев Николай Иванович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683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ст. 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Сауткин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Александр Федорович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094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97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Свирин Андрей Михайлович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21.12.1942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094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98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Свирский Петр Михайлович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094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Селезнев Максим Лаврентьевич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9141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Семенихин Сергей Дмитриевич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3" y="285728"/>
          <a:ext cx="8715434" cy="6361571"/>
        </p:xfrm>
        <a:graphic>
          <a:graphicData uri="http://schemas.openxmlformats.org/drawingml/2006/table">
            <a:tbl>
              <a:tblPr/>
              <a:tblGrid>
                <a:gridCol w="592047"/>
                <a:gridCol w="1480119"/>
                <a:gridCol w="1776141"/>
                <a:gridCol w="740060"/>
                <a:gridCol w="1184096"/>
                <a:gridCol w="2072166"/>
                <a:gridCol w="870805"/>
              </a:tblGrid>
              <a:tr h="4231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ст. 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Сенаторов Александр Петрович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0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 ст. 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Серый Михаил Петрович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0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Симаков Игнатий Калинович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900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104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Симоненко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Прокофий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Демьянович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1914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6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105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Ситников Александр Павлович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0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Смирнов Василий Сергеевич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0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107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Смольников Федор Иванович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1899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0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108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Солдатов Михаил Васильевич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07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Солиматов Алексей Васильевич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1907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900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110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Сошников Василий Иванович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14290"/>
          <a:ext cx="8715435" cy="6357984"/>
        </p:xfrm>
        <a:graphic>
          <a:graphicData uri="http://schemas.openxmlformats.org/drawingml/2006/table">
            <a:tbl>
              <a:tblPr/>
              <a:tblGrid>
                <a:gridCol w="592047"/>
                <a:gridCol w="1480119"/>
                <a:gridCol w="1776142"/>
                <a:gridCol w="740060"/>
                <a:gridCol w="1184096"/>
                <a:gridCol w="2072166"/>
                <a:gridCol w="870805"/>
              </a:tblGrid>
              <a:tr h="650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111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Суворин Алексей Васильевич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50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112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Суворин Алексей Иванович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50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113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Сычев Александр Владимирович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50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114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Тернов Павел Афанасьевич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1895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401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115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Тонгушанов Николай Ечишевич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786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116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гв. старшина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Тришкин Александр Филиппович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822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117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Трушкин Дмитрий Петрович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50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118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Усенко Василий Григорьевич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50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119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Уханов Матвей Ильич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50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120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Ушаков Михаил Андреевич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14296"/>
          <a:ext cx="8786874" cy="6429412"/>
        </p:xfrm>
        <a:graphic>
          <a:graphicData uri="http://schemas.openxmlformats.org/drawingml/2006/table">
            <a:tbl>
              <a:tblPr/>
              <a:tblGrid>
                <a:gridCol w="596901"/>
                <a:gridCol w="1492250"/>
                <a:gridCol w="1790699"/>
                <a:gridCol w="746128"/>
                <a:gridCol w="1193801"/>
                <a:gridCol w="2089153"/>
                <a:gridCol w="877942"/>
              </a:tblGrid>
              <a:tr h="821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121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Фонгашкин Владимир Николаевич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150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122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сержант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Холдарев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Ефим Афанасьевич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1895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150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Хуженов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Мама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Эльмурзович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1906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47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124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Хужоков Миша Эльмурзевич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150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125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Чередниченко Иван Андреевич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1914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150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126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Чижиков Федор Федорович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150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127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Чураков Сергей Филиппович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1908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150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128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Шибанов Василий Александрович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821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129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Ширшаков Константин Николаевич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1910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47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130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сержант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Шульц Лев Викторович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1919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14289"/>
          <a:ext cx="8715435" cy="4720995"/>
        </p:xfrm>
        <a:graphic>
          <a:graphicData uri="http://schemas.openxmlformats.org/drawingml/2006/table">
            <a:tbl>
              <a:tblPr/>
              <a:tblGrid>
                <a:gridCol w="592047"/>
                <a:gridCol w="1480119"/>
                <a:gridCol w="1776142"/>
                <a:gridCol w="740060"/>
                <a:gridCol w="1184096"/>
                <a:gridCol w="2072166"/>
                <a:gridCol w="870805"/>
              </a:tblGrid>
              <a:tr h="6189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131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старшина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Юдин Николай Иванович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18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132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Юсов Виктор Васильевич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07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133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Ямбиров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Абудакер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Ибрагимович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98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134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Ямлиханов Минык Назарович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30.12.1942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083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135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Головнев Яков Иванович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63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136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Митюшин Владимир Иванович 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9062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137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Сунорин Алексей Васильевич 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71472" y="5572140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Шефствует над захоронением: Администрация Верхнеобливского сельского поселения, МБОУ Верхнеобливская ООШ.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олна 4"/>
          <p:cNvSpPr/>
          <p:nvPr/>
        </p:nvSpPr>
        <p:spPr>
          <a:xfrm>
            <a:off x="2357422" y="142852"/>
            <a:ext cx="4286280" cy="928694"/>
          </a:xfrm>
          <a:prstGeom prst="wave">
            <a:avLst>
              <a:gd name="adj1" fmla="val 125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хутор Новониколаевский</a:t>
            </a:r>
            <a:endParaRPr lang="ru-RU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6" name="Picture 2" descr="H:\Видео и фото клуб\фото ветеранов  ВОВ Верхнеобливский\Фото памятников  презентации к 9 мая\фото памятников\CAM_00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626602" y="1214422"/>
            <a:ext cx="7874487" cy="5556359"/>
          </a:xfrm>
          <a:prstGeom prst="rect">
            <a:avLst/>
          </a:prstGeom>
          <a:noFill/>
        </p:spPr>
      </p:pic>
      <p:sp>
        <p:nvSpPr>
          <p:cNvPr id="12" name="5-конечная звезда 11"/>
          <p:cNvSpPr/>
          <p:nvPr/>
        </p:nvSpPr>
        <p:spPr>
          <a:xfrm rot="19613492">
            <a:off x="428596" y="214290"/>
            <a:ext cx="857256" cy="7858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 rot="1242030">
            <a:off x="7746126" y="193984"/>
            <a:ext cx="772364" cy="7657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лна 3"/>
          <p:cNvSpPr/>
          <p:nvPr/>
        </p:nvSpPr>
        <p:spPr>
          <a:xfrm>
            <a:off x="2357422" y="142852"/>
            <a:ext cx="4286280" cy="928694"/>
          </a:xfrm>
          <a:prstGeom prst="wave">
            <a:avLst>
              <a:gd name="adj1" fmla="val 125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хутор Верхнеобливский</a:t>
            </a:r>
            <a:endParaRPr lang="ru-RU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6" name="Picture 2" descr="SAM_41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214422"/>
            <a:ext cx="4652974" cy="546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5-конечная звезда 9"/>
          <p:cNvSpPr/>
          <p:nvPr/>
        </p:nvSpPr>
        <p:spPr>
          <a:xfrm rot="20417907">
            <a:off x="168383" y="670563"/>
            <a:ext cx="1221932" cy="1211135"/>
          </a:xfrm>
          <a:prstGeom prst="star5">
            <a:avLst>
              <a:gd name="adj" fmla="val 2308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7572396" y="3000372"/>
            <a:ext cx="1271590" cy="12001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58379">
            <a:off x="244982" y="5265408"/>
            <a:ext cx="1417429" cy="13068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1214414" y="3214686"/>
            <a:ext cx="485772" cy="6286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 rot="1903795">
            <a:off x="7970044" y="606426"/>
            <a:ext cx="571669" cy="5879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rot="19000926">
            <a:off x="7860625" y="6084892"/>
            <a:ext cx="408052" cy="4099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214291"/>
            <a:ext cx="857256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    Место захоронения Ростовская область                                                                          Тацинский район, начало хутора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Верхнеобливский. Индивидуальная могила, находящаяся вне  воинского кладбища или воинского участка кладбища 	Размеры захоронения 20м.*8м Металлическое ограждение (забор).</a:t>
            </a:r>
            <a:r>
              <a:rPr lang="ru-RU" sz="2800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Надгробный памятник в виде обелиска  изготовлен из железа. Автор неизвестен.  </a:t>
            </a:r>
            <a:endParaRPr lang="ru-RU" sz="2800" b="1" i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      Количество захороненных </a:t>
            </a:r>
            <a:r>
              <a:rPr lang="ru-RU" sz="2800" b="1" i="1" dirty="0" smtClean="0">
                <a:solidFill>
                  <a:schemeClr val="bg1"/>
                </a:solidFill>
                <a:latin typeface="+mj-lt"/>
              </a:rPr>
              <a:t>83 человека  (военнослужащих), воевавших на территории поселения.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endParaRPr lang="ru-RU" sz="2800" b="1" i="1" dirty="0" smtClean="0">
              <a:solidFill>
                <a:schemeClr val="bg1"/>
              </a:solidFill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</a:pPr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           (Захоронение находится на центральном кладбище хутора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</a:pPr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            Верхнеобливский.)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3" y="714358"/>
          <a:ext cx="8715434" cy="5857913"/>
        </p:xfrm>
        <a:graphic>
          <a:graphicData uri="http://schemas.openxmlformats.org/drawingml/2006/table">
            <a:tbl>
              <a:tblPr/>
              <a:tblGrid>
                <a:gridCol w="592047"/>
                <a:gridCol w="1480119"/>
                <a:gridCol w="1924154"/>
                <a:gridCol w="740060"/>
                <a:gridCol w="1184096"/>
                <a:gridCol w="1822191"/>
                <a:gridCol w="972767"/>
              </a:tblGrid>
              <a:tr h="11646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400" b="1" i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Воинское звание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Фамилия, имя, отчество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Год рождения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Дата гибели или смерти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Место захоронения на кладбище, участке кладбища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Откуда перезахоронен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94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майор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Кучеренко Б.М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046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  мл. лейтенант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Чернов А.И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6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мл. лейтенант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Терешин А.П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77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мл. лейтенант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Ильиных Карп Федорович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6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ст. 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Кулик И.К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6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Гарбузов А.А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6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мл. 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Божко И.И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6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Фосено К.Е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6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Бизяев П.И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6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Мореев Н.К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857356" y="214291"/>
            <a:ext cx="5143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Персональные сведения о захороненных.</a:t>
            </a:r>
            <a:endParaRPr lang="ru-RU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14292"/>
          <a:ext cx="8715435" cy="6429421"/>
        </p:xfrm>
        <a:graphic>
          <a:graphicData uri="http://schemas.openxmlformats.org/drawingml/2006/table">
            <a:tbl>
              <a:tblPr/>
              <a:tblGrid>
                <a:gridCol w="592047"/>
                <a:gridCol w="1480119"/>
                <a:gridCol w="1924155"/>
                <a:gridCol w="740060"/>
                <a:gridCol w="1184096"/>
                <a:gridCol w="1822191"/>
                <a:gridCol w="972767"/>
              </a:tblGrid>
              <a:tr h="621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Игамбердыев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Кимсан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28.12.1942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99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Мадрахимов Мамаджан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1907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06.01.1943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08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Нишанов Саттар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08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Мирзаев А.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08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Абдуллаев А.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15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лейтенант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Конарев Петр Павлович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1914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08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17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Кичкаров Шакир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08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ст. 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Абитов Жарабай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08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Хакимов Турсун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08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Маткаликов Уктам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1920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3" y="357170"/>
          <a:ext cx="8715435" cy="6215100"/>
        </p:xfrm>
        <a:graphic>
          <a:graphicData uri="http://schemas.openxmlformats.org/drawingml/2006/table">
            <a:tbl>
              <a:tblPr/>
              <a:tblGrid>
                <a:gridCol w="592047"/>
                <a:gridCol w="1480119"/>
                <a:gridCol w="1924155"/>
                <a:gridCol w="740060"/>
                <a:gridCol w="1184096"/>
                <a:gridCol w="1822191"/>
                <a:gridCol w="972767"/>
              </a:tblGrid>
              <a:tr h="621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Нарбутаев Д.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1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Пазолов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Садык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27.12.1942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1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Султанов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Тургун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1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24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Суванов Расул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1920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1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Халилов Тадижан 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1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Касымов Джура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1920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1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27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Суримсаков К.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1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28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Усманов Таш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1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Бедалиев Шакир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1905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1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Махмудов Батар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3" y="285728"/>
          <a:ext cx="8715435" cy="6286545"/>
        </p:xfrm>
        <a:graphic>
          <a:graphicData uri="http://schemas.openxmlformats.org/drawingml/2006/table">
            <a:tbl>
              <a:tblPr/>
              <a:tblGrid>
                <a:gridCol w="592047"/>
                <a:gridCol w="1480119"/>
                <a:gridCol w="1924155"/>
                <a:gridCol w="740060"/>
                <a:gridCol w="1184096"/>
                <a:gridCol w="1822191"/>
                <a:gridCol w="972767"/>
              </a:tblGrid>
              <a:tr h="6344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ст. 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Юлдашев Ташмат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1907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77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Исамуддинов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Халимджан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0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старшина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Рахманов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Абдухамид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44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34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Муратов Ирка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44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Мамаджанов Хасан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055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Халмурзаев Майкарим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1914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44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37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Турсунов Кочкар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44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38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ст. 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Тарпиев  Хайдарали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1910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767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мл. 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Халматов Абдысалам 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44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Султанов Шермурза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14293"/>
          <a:ext cx="8715435" cy="6429420"/>
        </p:xfrm>
        <a:graphic>
          <a:graphicData uri="http://schemas.openxmlformats.org/drawingml/2006/table">
            <a:tbl>
              <a:tblPr/>
              <a:tblGrid>
                <a:gridCol w="592047"/>
                <a:gridCol w="1480119"/>
                <a:gridCol w="1924155"/>
                <a:gridCol w="740060"/>
                <a:gridCol w="1184096"/>
                <a:gridCol w="1822191"/>
                <a:gridCol w="972767"/>
              </a:tblGrid>
              <a:tr h="6393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Иргашев Саримсан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93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Хасанов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Абдухамит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74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Джайнаков Ахмедали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93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44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Аманов Музафар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93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45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Юлдашев Абдула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93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Тагиматов Артык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1910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93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47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Умаров Закир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93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48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Абдулаев Ташали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93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Бегалиев Акрам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1917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93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Узаков Насыр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3" y="428603"/>
          <a:ext cx="8715435" cy="6072229"/>
        </p:xfrm>
        <a:graphic>
          <a:graphicData uri="http://schemas.openxmlformats.org/drawingml/2006/table">
            <a:tbl>
              <a:tblPr/>
              <a:tblGrid>
                <a:gridCol w="592047"/>
                <a:gridCol w="1480119"/>
                <a:gridCol w="1924155"/>
                <a:gridCol w="740060"/>
                <a:gridCol w="1184096"/>
                <a:gridCol w="1822191"/>
                <a:gridCol w="972767"/>
              </a:tblGrid>
              <a:tr h="5481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Гафуров Рахим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73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мл. 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Ставропольский Евгений Васильевич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481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Бабаев Гафур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481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54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Эгамов Тухтасин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481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55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Истамов Убайдулла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1908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481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Ахмедов Бутабай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1914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481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57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Ахмедов Мирзакул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00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58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мл. 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Улугбеков Абдирахим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13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Нурбабаев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Аминджан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0963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60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Икрамов Абдурахим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3" y="214292"/>
          <a:ext cx="8643998" cy="6439621"/>
        </p:xfrm>
        <a:graphic>
          <a:graphicData uri="http://schemas.openxmlformats.org/drawingml/2006/table">
            <a:tbl>
              <a:tblPr/>
              <a:tblGrid>
                <a:gridCol w="587194"/>
                <a:gridCol w="1467987"/>
                <a:gridCol w="1908384"/>
                <a:gridCol w="733994"/>
                <a:gridCol w="1174391"/>
                <a:gridCol w="1807255"/>
                <a:gridCol w="964793"/>
              </a:tblGrid>
              <a:tr h="642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Хасанов Улмас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17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Шадиев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Тургун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919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Баданбаев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Кадыр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1907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66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64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Азимов Абдулла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1910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123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65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капитан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Морозко Анатолий Петрович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1898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мл. лейтенант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Мирзахмедов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Рахим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1915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67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мл. лейтенант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Расулов 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Абдукасым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1915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68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лейтенант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Ягупов 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Алексей Иванович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1904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мл. лейтенант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Набиев Вахаб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908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70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лейтенант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Кокшаров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Георгий Петрович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3" y="109995"/>
          <a:ext cx="8715436" cy="5574678"/>
        </p:xfrm>
        <a:graphic>
          <a:graphicData uri="http://schemas.openxmlformats.org/drawingml/2006/table">
            <a:tbl>
              <a:tblPr/>
              <a:tblGrid>
                <a:gridCol w="592047"/>
                <a:gridCol w="1480119"/>
                <a:gridCol w="1924155"/>
                <a:gridCol w="740061"/>
                <a:gridCol w="1184096"/>
                <a:gridCol w="1822191"/>
                <a:gridCol w="972767"/>
              </a:tblGrid>
              <a:tr h="4537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Ахунов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Мамад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47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Усманов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Рахман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404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Ибрагимов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Джалал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7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74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Алиматов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Нармат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1917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7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75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Алимов Умар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1910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03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Мамадалиев Джалал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3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77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Куковский И.Д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7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78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Сердюк Г.Н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7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Полухин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 А.М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7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80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Киреев Н.Г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7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ст. лейтенант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Зацарин П.М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7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Морозов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П.Д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989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Лейтенант 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Кизин Борис Семенович 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х.Яново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 Петровский 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4282" y="5929330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Шефствует над захоронением: Администрация Верхнеобливского сельского поселения, МБОУ Верхнеобливская ООШ.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57158" y="642918"/>
            <a:ext cx="8501122" cy="583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    </a:t>
            </a:r>
            <a:r>
              <a:rPr lang="ru-RU" sz="2800" b="1" i="1" dirty="0" smtClean="0">
                <a:solidFill>
                  <a:schemeClr val="bg1"/>
                </a:solidFill>
                <a:latin typeface="+mj-lt"/>
                <a:ea typeface="Times New Roman" pitchFamily="18" charset="0"/>
              </a:rPr>
              <a:t>Обелиск установлен в</a:t>
            </a:r>
            <a:r>
              <a:rPr lang="ru-RU" sz="2800" b="1" i="1" dirty="0" smtClean="0">
                <a:latin typeface="+mj-lt"/>
                <a:ea typeface="Times New Roman" pitchFamily="18" charset="0"/>
              </a:rPr>
              <a:t>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Ростовской области,</a:t>
            </a:r>
            <a:r>
              <a:rPr lang="ru-RU" sz="2800" b="1" i="1" dirty="0" smtClean="0">
                <a:solidFill>
                  <a:schemeClr val="bg1"/>
                </a:solidFill>
                <a:latin typeface="+mj-lt"/>
                <a:ea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Тацинского района, окраина хутора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Новониколаевский, установлен в 1960г. Индивидуальная могила, находящаяся вне                  воинского кладбища или воинского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участка кладбища. 	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Размеры захоронения 7м. Металлическое ограждение (забор)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15м*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15м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.</a:t>
            </a:r>
            <a:r>
              <a:rPr lang="ru-RU" sz="2800" b="1" i="1" dirty="0" smtClean="0">
                <a:solidFill>
                  <a:schemeClr val="bg1"/>
                </a:solidFill>
                <a:latin typeface="+mj-lt"/>
                <a:ea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Надгробный памятник в виде обелиска  изготовлен из железа. Автор неизвестен. 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      Количество захороненных </a:t>
            </a:r>
            <a:r>
              <a:rPr lang="ru-RU" sz="2800" b="1" i="1" dirty="0" smtClean="0">
                <a:solidFill>
                  <a:schemeClr val="bg1"/>
                </a:solidFill>
                <a:latin typeface="+mj-lt"/>
              </a:rPr>
              <a:t>88 человек  (военнослужащих), воевавших на территории поселения.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:\Видео и фото клуб\фото ветеранов  ВОВ Верхнеобливский\Фото памятников  презентации к 9 мая\фото памятников\CAM_00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7"/>
            <a:ext cx="8715436" cy="635798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42844" y="142852"/>
            <a:ext cx="8858312" cy="766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</a:rPr>
              <a:t>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Монумент «Победа», находится в Ростовской области,</a:t>
            </a:r>
            <a:r>
              <a:rPr lang="ru-RU" sz="2400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Тацинского района, в  парке хутора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Верхнеобливский, установлен в 1952 году.  Индивидуальная могила, находящаяся вне  воинского кладбища или воинского  участка кладбища.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Размеры захоронения 4м*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4м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., высота вместе с плитой 7м. </a:t>
            </a:r>
            <a:r>
              <a:rPr lang="ru-RU" sz="2400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Надгробный памятник в виде скульптуры  3 солдата, изготовлен из нержавеющей стали. Забор 10м*12м. изготовлен из бетона. Автор неизвестен.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На стене памяти выгравированы имена воинов воевавших </a:t>
            </a:r>
            <a:r>
              <a:rPr lang="ru-RU" sz="2400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на территории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н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ашего поселения.</a:t>
            </a:r>
            <a:r>
              <a:rPr lang="ru-RU" sz="2400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 монументу всегда возлагают цветы новобрачные в день своей свадьбы, школьники возлагают венки. Проводится косметический ремонт Администрацией поселения.                                                                                      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r>
              <a:rPr lang="ru-RU" sz="2400" b="1" i="1" dirty="0" smtClean="0">
                <a:solidFill>
                  <a:schemeClr val="bg1"/>
                </a:solidFill>
                <a:latin typeface="+mj-lt"/>
                <a:ea typeface="Times New Roman" pitchFamily="18" charset="0"/>
              </a:rPr>
              <a:t>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Количество захороненных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  в</a:t>
            </a:r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сего 1300 человек  (военнослужащих), в том числе не известных 1091, известных 209 человек  (военнослужащих).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714355"/>
          <a:ext cx="8715436" cy="5857920"/>
        </p:xfrm>
        <a:graphic>
          <a:graphicData uri="http://schemas.openxmlformats.org/drawingml/2006/table">
            <a:tbl>
              <a:tblPr/>
              <a:tblGrid>
                <a:gridCol w="592048"/>
                <a:gridCol w="1480119"/>
                <a:gridCol w="1924155"/>
                <a:gridCol w="740060"/>
                <a:gridCol w="1184096"/>
                <a:gridCol w="1822191"/>
                <a:gridCol w="972767"/>
              </a:tblGrid>
              <a:tr h="8105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400" b="1" i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Воинское звание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Фамилия, имя, отчество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Год рождения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Дата гибели или смерти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Место захоронения на кладбище, участке кладбища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Откуда перезахоронен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15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ст. лейтенант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Абдулаи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Катыр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035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гв.ст. 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Абезгауз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Матвей Давидович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 1918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035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3.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зам.политрука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Авдонин Павел Семенович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035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4.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гв.лейтенант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Агапов Павел Яковлевич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035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мл. 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Агафонов Алексей Никанорович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1915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05.01.1943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035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мл. 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Александров Иван Алексеевич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09.01.1943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035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7.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Александров Иван Тимофеевич 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035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ст. 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Алексеев Анатолий Павлович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1924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035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9.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Алехин Степан Николаевич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035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Аубакиров Жунуспен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05.01.1943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86000" y="214291"/>
            <a:ext cx="5143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Персональные сведения о захороненных.</a:t>
            </a:r>
            <a:endParaRPr lang="ru-RU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3" y="285731"/>
          <a:ext cx="8715435" cy="6192636"/>
        </p:xfrm>
        <a:graphic>
          <a:graphicData uri="http://schemas.openxmlformats.org/drawingml/2006/table">
            <a:tbl>
              <a:tblPr/>
              <a:tblGrid>
                <a:gridCol w="592047"/>
                <a:gridCol w="1480119"/>
                <a:gridCol w="1924155"/>
                <a:gridCol w="740060"/>
                <a:gridCol w="1184096"/>
                <a:gridCol w="1822191"/>
                <a:gridCol w="972767"/>
              </a:tblGrid>
              <a:tr h="547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мл. 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Афонин Алексей Захарович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47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Ашихмин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Михаил Николаевич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1915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06.01.1943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9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13.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Багрецов Кузьма Иванович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9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14.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Бегалиев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Шакир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47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Белов Андрей Федорович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1904</a:t>
                      </a:r>
                    </a:p>
                  </a:txBody>
                  <a:tcPr marL="62081" marR="62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9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Белоногов Михаил Васильевич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24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17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Бик-Мухомедов Нурмухамед Альмухомедович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47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мл. 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Богодельщиков Павел Иванович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455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старшина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Боков Георгий Иванович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8128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лейтенант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Борисов Филипп Федорович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3" y="142856"/>
          <a:ext cx="8858311" cy="6572292"/>
        </p:xfrm>
        <a:graphic>
          <a:graphicData uri="http://schemas.openxmlformats.org/drawingml/2006/table">
            <a:tbl>
              <a:tblPr/>
              <a:tblGrid>
                <a:gridCol w="601752"/>
                <a:gridCol w="1504384"/>
                <a:gridCol w="1955698"/>
                <a:gridCol w="752192"/>
                <a:gridCol w="1203506"/>
                <a:gridCol w="1852064"/>
                <a:gridCol w="988715"/>
              </a:tblGrid>
              <a:tr h="367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21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сержант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Бузин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8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старшина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Веретенников Михаил Петрович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1909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8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Верзаков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Иван Семенович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1904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05.01.1943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24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лейтенант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Виноградов Евгений Митрофанович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8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25.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Владимиров Федор Артемьевич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8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26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Воробьев Дмитрий Иванович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1908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8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27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лейтенант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Воронин Евгений Митрофанович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8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28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ст. сержант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Воропанов Михаил Васильевич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Гайдаров Александр Петрович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1919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0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Рядовой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Галазетдинов Тимерхан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8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31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Гафуров Валий Валиевич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1907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8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32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ст. сержант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Гейко Григорий Трофимович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1914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8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 сержант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Герцен Георгий Шулеймович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8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34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Головизин Иван Павлович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1918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8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старшина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Голубев Федор Михайлович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1921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3" y="214289"/>
          <a:ext cx="8858312" cy="6474147"/>
        </p:xfrm>
        <a:graphic>
          <a:graphicData uri="http://schemas.openxmlformats.org/drawingml/2006/table">
            <a:tbl>
              <a:tblPr/>
              <a:tblGrid>
                <a:gridCol w="601753"/>
                <a:gridCol w="1504384"/>
                <a:gridCol w="1955699"/>
                <a:gridCol w="752192"/>
                <a:gridCol w="1203507"/>
                <a:gridCol w="1852063"/>
                <a:gridCol w="988714"/>
              </a:tblGrid>
              <a:tr h="500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36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 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Голубович Тимофей Никитьич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1920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0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37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Гольцев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Тимофей Алексеевич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0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38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Горобец Михаил Романович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1904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30.12.1942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0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39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Горшков Алексей Игнатьевич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0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сержант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Гошко Анатолий Яковлевич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0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41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Рядовой 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Грязнов Егор Васильевич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0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мл. сержант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Гузеев Иван Дмитриевич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0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мл. сержант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Гусаров Иван Максимович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0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44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мл. сержант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Дикунов Василий Матвеевич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1921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0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45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сержант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Доля Анатолий Павлович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0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46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Доманин Иван Иванович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1914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0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47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ст. сержант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Дымерец Сергей Иванович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1921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0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48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ст. сержант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Егоров Федор Григорьевич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05.01.1943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0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49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Ездоков Степан Сергеевич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1907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0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ст.сержант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Езовитов Николай Иванович 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1916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42853"/>
          <a:ext cx="8858311" cy="6572296"/>
        </p:xfrm>
        <a:graphic>
          <a:graphicData uri="http://schemas.openxmlformats.org/drawingml/2006/table">
            <a:tbl>
              <a:tblPr/>
              <a:tblGrid>
                <a:gridCol w="601752"/>
                <a:gridCol w="1504384"/>
                <a:gridCol w="1955700"/>
                <a:gridCol w="752191"/>
                <a:gridCol w="1203507"/>
                <a:gridCol w="1852062"/>
                <a:gridCol w="988715"/>
              </a:tblGrid>
              <a:tr h="244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51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 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Елибаев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Адреш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89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 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Елкин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Георгий Михайлович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1910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89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старшина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Емелин Василий Антонович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1921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89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54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старшина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Емелин Николай Николаевич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215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55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сержант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Еськов Семен Иванович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1906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89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56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Желебев Петр Иванович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14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57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сержант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Жуйков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Александр Константинович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1916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89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58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Журавлев Алексей Семенович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89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59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Завьялов Петр Васильевич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1904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13.01.1943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89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60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сержант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Зайка Иван Пантелеевич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1924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89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61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сержант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Зибзеев Михаил Григорьевич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1911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05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Зимин Петр Кузьмич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1909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89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Зюбан Николай Иосифович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921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64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Зюзин Иван Алексеевич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1924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89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65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Игнатов Владимир Алексеевич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42846"/>
          <a:ext cx="8858312" cy="6500866"/>
        </p:xfrm>
        <a:graphic>
          <a:graphicData uri="http://schemas.openxmlformats.org/drawingml/2006/table">
            <a:tbl>
              <a:tblPr/>
              <a:tblGrid>
                <a:gridCol w="601752"/>
                <a:gridCol w="1504384"/>
                <a:gridCol w="1955700"/>
                <a:gridCol w="752191"/>
                <a:gridCol w="1203507"/>
                <a:gridCol w="1852063"/>
                <a:gridCol w="988715"/>
              </a:tblGrid>
              <a:tr h="452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66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ст. сержант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Измаев Степан Павлович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297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67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Иралиев Патта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1921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52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68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 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Кабанов Петр Александрович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52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69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 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Камышан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Михаил Максимович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1920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05.01.1943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52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70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Карявов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Степан Степанович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297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71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Касымов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Джура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                                           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1920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52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сержант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Киреенко Иван Терентьевич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1908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52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Киров Анатолий Владимирович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52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74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лейтенант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Кисилев Анатолий Андреевич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52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75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Клецкий Прокофий Степанович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1907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52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76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 сержант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Клопов Николай Савельевич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1920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029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77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Кобин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Сергей Иванович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06.01.1943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029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78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сержант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Козлов Петр Архипович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52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79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Колачев Павел Фадеевич 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52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80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Кораблев Сергей Иванович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59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81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 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Коренной Иван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Ерофеевич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5" y="142855"/>
          <a:ext cx="8858311" cy="6572290"/>
        </p:xfrm>
        <a:graphic>
          <a:graphicData uri="http://schemas.openxmlformats.org/drawingml/2006/table">
            <a:tbl>
              <a:tblPr/>
              <a:tblGrid>
                <a:gridCol w="601754"/>
                <a:gridCol w="1504384"/>
                <a:gridCol w="1955697"/>
                <a:gridCol w="752191"/>
                <a:gridCol w="1203507"/>
                <a:gridCol w="1852064"/>
                <a:gridCol w="988714"/>
              </a:tblGrid>
              <a:tr h="4904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82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 старшина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Костин Василий Степанович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1900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904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83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Кочкин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Анатолий Васильевич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1921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05.01.1943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476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84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ст. сержант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Красан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Борис Петрович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688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85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 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Крысанов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Александр Степанович 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904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86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мл. сержант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Кудрявцев Егор Андриянович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1901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904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87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Кузнецов Георгий Алексеевич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1919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904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88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Кулешов Егор Федорович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1910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5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89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Курбанов Исмаил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904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90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ст. сержант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Курликин Федот Давидович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1898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5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91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Кучнаров Шамир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1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92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Кушанов Сулимин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1902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904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93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Лебедянцев Игнат Егорович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1914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05.01.1943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904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94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сержант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Левченко Павел Капитонович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904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95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мл. сержант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Левченко Павел Константинович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904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96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Лобода Андрей Петрович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05.01.1943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42853"/>
          <a:ext cx="8858313" cy="6572290"/>
        </p:xfrm>
        <a:graphic>
          <a:graphicData uri="http://schemas.openxmlformats.org/drawingml/2006/table">
            <a:tbl>
              <a:tblPr/>
              <a:tblGrid>
                <a:gridCol w="601753"/>
                <a:gridCol w="1504383"/>
                <a:gridCol w="1955699"/>
                <a:gridCol w="752193"/>
                <a:gridCol w="1203508"/>
                <a:gridCol w="1852064"/>
                <a:gridCol w="988713"/>
              </a:tblGrid>
              <a:tr h="439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97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Лысенко Николай Иванович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9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98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 красноармеец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Макаров Михаил Капитонович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16.01.1943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9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99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Макаров Николай Иванович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92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Мамаджанов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Гани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29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101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Маматсаев Халмурза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1921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15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102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ст. сержант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Маньковский Семен Поликарпович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1914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92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103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Махмудов Умарали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1916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9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104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ст. сержант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Махров Яков Александрович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1918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9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105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Машковцев Алексей Ильич 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1917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9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106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Мельников Иван Николаевич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1907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03.01..1943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9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107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Мзареулашвили Михаил Ильич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1916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07.01.1973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92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108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ст. лейтенант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Мирзаев Гафуржан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1904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06.01.1943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9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109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гв.сержант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Миронцев Николай Андреевич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1910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9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110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 сержант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Мишанов Алексей Васильевич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78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111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гв.сержант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Мищенко Николай Федорович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1914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714355"/>
          <a:ext cx="8358245" cy="5748876"/>
        </p:xfrm>
        <a:graphic>
          <a:graphicData uri="http://schemas.openxmlformats.org/drawingml/2006/table">
            <a:tbl>
              <a:tblPr/>
              <a:tblGrid>
                <a:gridCol w="567783"/>
                <a:gridCol w="1419459"/>
                <a:gridCol w="1703350"/>
                <a:gridCol w="709730"/>
                <a:gridCol w="1135567"/>
                <a:gridCol w="1987242"/>
                <a:gridCol w="835114"/>
              </a:tblGrid>
              <a:tr h="8466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400" b="1" i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Воинское звание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Фамилия, имя, отчество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Год рождения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Дата гибели или смерти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Место захоронения на кладбище, участке кладбища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Откуда перезахоронен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3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Асанов Абрам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Исмаилович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3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Бердиев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Русмурад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1914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3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Бешикеев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Абайнула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1910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5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Бибидский Виктор Юлиоснович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3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Бикбасинов Сейпхан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30.12.1942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3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сержант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Болотов Василий Тимофеевич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1909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05.01.1943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3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ст. сержант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Буднев Алексей Петрович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1920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5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Бухаринов Александр Михайлович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1917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5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Васильченко Константин Филиппович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1915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3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Виконья Евгений Иларионович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285984" y="142853"/>
            <a:ext cx="45720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Персональные сведения о захороненных.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-3"/>
          <a:ext cx="8858310" cy="6715155"/>
        </p:xfrm>
        <a:graphic>
          <a:graphicData uri="http://schemas.openxmlformats.org/drawingml/2006/table">
            <a:tbl>
              <a:tblPr/>
              <a:tblGrid>
                <a:gridCol w="601754"/>
                <a:gridCol w="1504383"/>
                <a:gridCol w="1955698"/>
                <a:gridCol w="752192"/>
                <a:gridCol w="1203507"/>
                <a:gridCol w="1852063"/>
                <a:gridCol w="988713"/>
              </a:tblGrid>
              <a:tr h="492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112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 красноармеец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Молоток Николай Митрофанович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1899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11.01.1943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92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113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 красноармеец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Морозов Степан Александрович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1908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6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114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лейтенант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Мухамедов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Мамур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46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115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Мухамедов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Нурмухамед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Альмухедович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480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116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сержант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Надежин Владимир Константинович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1921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1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117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ст. сержант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Наливайко Михаил Лукьянович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1918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1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118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 сержант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Несмиянов Иван Лаврентьевич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1911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1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119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Нестеров Иван Иванович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1918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1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120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ст. сержант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Нечаев Николай Сергеевич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1918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480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121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Оболенин (Аболенин) Петр Яковлевич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1904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1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122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ст. сержант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Овчаров Алексей Дмитриевич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1921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05.01.1943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1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Осипенко Василий Андреевич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1921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14.01.1943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1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124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Павлов Алексей Алексеевич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05.01.1943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1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125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ст. сержант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Палетаев Кузьма Николаевич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1918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08.01.1943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92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126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сержант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Паршиков Виктор Максимович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1918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7" y="0"/>
          <a:ext cx="8858310" cy="6715146"/>
        </p:xfrm>
        <a:graphic>
          <a:graphicData uri="http://schemas.openxmlformats.org/drawingml/2006/table">
            <a:tbl>
              <a:tblPr/>
              <a:tblGrid>
                <a:gridCol w="601752"/>
                <a:gridCol w="1504384"/>
                <a:gridCol w="1955697"/>
                <a:gridCol w="752191"/>
                <a:gridCol w="1203507"/>
                <a:gridCol w="1852064"/>
                <a:gridCol w="988715"/>
              </a:tblGrid>
              <a:tr h="510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127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ст. сержант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Пащенко Семен Андреевич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1913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10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128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старшина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Перельман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Евсей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Ильич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1913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10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129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ст. сержант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Пермяков Павел Иванович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1924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10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130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сержант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Петренко Петр Абрамович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1913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04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131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ст. сержант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Петрикеев Константин Павлович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1916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10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132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Лейтенант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Петров Александр Иванович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10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133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ст. сержант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Поварницын Егор Иванович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1915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10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134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Подкоритов Степан Михайлович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1907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06.01.1943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10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135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Поливин Виктор Федорович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1918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06.01.1943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10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136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Попов Михаил Александрович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1919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127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137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Потапов Иван Петрович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1907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18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138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Потуруев Степан Ильич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1912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06.01.1943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77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139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сержант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Проскурин Алексей Иванович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1910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55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140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Рахманов Нишанбай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1920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55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141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Рахманов Нишон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42852"/>
          <a:ext cx="8858312" cy="6491040"/>
        </p:xfrm>
        <a:graphic>
          <a:graphicData uri="http://schemas.openxmlformats.org/drawingml/2006/table">
            <a:tbl>
              <a:tblPr/>
              <a:tblGrid>
                <a:gridCol w="601755"/>
                <a:gridCol w="1504382"/>
                <a:gridCol w="1955697"/>
                <a:gridCol w="752193"/>
                <a:gridCol w="1203507"/>
                <a:gridCol w="1852064"/>
                <a:gridCol w="988714"/>
              </a:tblGrid>
              <a:tr h="4132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142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 красноармеец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Редькин Максим Павлович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1912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3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143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 красноармеец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Руднев Иван Митрофанович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1907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43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144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сержант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Рустамов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Мираб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1921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32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145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сержант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Рыбаков Алексей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Ермолаевич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3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146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Рыбачев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Иван Федорович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1907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06.01.1943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3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147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Рыжов Василий Тимофеевич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1912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05.01.1943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3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148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Санин Митрофан Карпович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1896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11.01.1943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43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149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Саримсанов К.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43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150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Сатвалдиев Хамин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1914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76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151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Сахмаров Алексей Федорович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1920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3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152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старшина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Севостьян Павел Степанович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32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153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Селантьев Петр Степанович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3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154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Селезнев Иван Иванович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06.01.1943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551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155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мл. лейтенант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Сидоренко Владимир  Капитонович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1915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87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156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Сикерин Семен Полуэтович</a:t>
                      </a: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42857"/>
          <a:ext cx="8858312" cy="6551309"/>
        </p:xfrm>
        <a:graphic>
          <a:graphicData uri="http://schemas.openxmlformats.org/drawingml/2006/table">
            <a:tbl>
              <a:tblPr/>
              <a:tblGrid>
                <a:gridCol w="601752"/>
                <a:gridCol w="1504384"/>
                <a:gridCol w="1955700"/>
                <a:gridCol w="752191"/>
                <a:gridCol w="1203507"/>
                <a:gridCol w="1852063"/>
                <a:gridCol w="988715"/>
              </a:tblGrid>
              <a:tr h="418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157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 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Симаков Игнатий Калинович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83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158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Симоненко Федор Николаевич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1911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6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159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ст. сержант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Симоношвили Георгий Николаевич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1914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31.12.1942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0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160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Синяк Трофим Тимофеевич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1905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30.12.1942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99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161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рядовой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Соколов Владимир Петрович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6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162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Соколовский Михаил Андреевич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6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163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Соловьев Владимир Петрович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1924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6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164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Стариков Андрей Семенович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1896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746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165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Старков Константин Иванович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6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166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Старухин Дмитрий Федорович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6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167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сержант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Стенников Василий Михайлович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6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168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Субтель Михаил Федорович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1924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6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169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Сулоев Дмитрий Гаврилович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6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170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Суслопаров Максим Климентьевич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29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171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Сярдов Алексей Иванович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1921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2" y="214283"/>
          <a:ext cx="8858316" cy="6429430"/>
        </p:xfrm>
        <a:graphic>
          <a:graphicData uri="http://schemas.openxmlformats.org/drawingml/2006/table">
            <a:tbl>
              <a:tblPr/>
              <a:tblGrid>
                <a:gridCol w="601755"/>
                <a:gridCol w="1504384"/>
                <a:gridCol w="1955699"/>
                <a:gridCol w="752192"/>
                <a:gridCol w="1203507"/>
                <a:gridCol w="1852064"/>
                <a:gridCol w="988715"/>
              </a:tblGrid>
              <a:tr h="3330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172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  сержант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Ткачев Алексей Николаевич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29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173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Тонких Андрей Ермолаевич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1906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4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174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сержант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Турсункулов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Кучкар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4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175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 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Турсунов Исмаил 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1915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05.01.1943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525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176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Хмаров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Умаров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Рузибай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4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177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Усманов Гани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037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178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мл. сержант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Устименко Василий Еремеевич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1912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43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179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лейтенант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Федоренко Михаил Степанович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43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180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ст. сержант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Федюков Сергей Сергеевич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1912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05.01.1943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4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181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Хайдаров Умирзах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27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182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Хайртдинов Ибрагим 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1907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29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183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Халмурзаев Майкайрил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4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184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Хамилев Тадижан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037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185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Хамшалов Хасамбек Крым-Гиреевич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684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186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сержант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Харитонов Иван Афанасьевич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1904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05.01.1943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14282"/>
          <a:ext cx="8715436" cy="6429427"/>
        </p:xfrm>
        <a:graphic>
          <a:graphicData uri="http://schemas.openxmlformats.org/drawingml/2006/table">
            <a:tbl>
              <a:tblPr/>
              <a:tblGrid>
                <a:gridCol w="592048"/>
                <a:gridCol w="1480119"/>
                <a:gridCol w="1924155"/>
                <a:gridCol w="740060"/>
                <a:gridCol w="1184096"/>
                <a:gridCol w="1822191"/>
                <a:gridCol w="972767"/>
              </a:tblGrid>
              <a:tr h="6296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187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старшина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Хлуднев Илья Иванович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1916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6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188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Холмирзаев Амлат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1911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53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189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Худокова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Маша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Эльмурзовна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96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Червяков Борис Павлович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96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ст. сержант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Череп Сергей Сергеевич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05.01.1943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96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Черненко Петр Афанасьевич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1908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96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193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мл. лейтенант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Чернов Александр Иванович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17.01.1943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19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194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лейтенант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Черноусов Николай Сергеевич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96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195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ст. сержант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Чернышов Данил Иванович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852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196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сержант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Чурилов Игнат Кондратьевич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1904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5" y="214288"/>
          <a:ext cx="8858313" cy="6405577"/>
        </p:xfrm>
        <a:graphic>
          <a:graphicData uri="http://schemas.openxmlformats.org/drawingml/2006/table">
            <a:tbl>
              <a:tblPr/>
              <a:tblGrid>
                <a:gridCol w="601753"/>
                <a:gridCol w="1504383"/>
                <a:gridCol w="1955699"/>
                <a:gridCol w="752192"/>
                <a:gridCol w="1203508"/>
                <a:gridCol w="1852063"/>
                <a:gridCol w="988715"/>
              </a:tblGrid>
              <a:tr h="4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197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 красноармеец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Шадьяров Самбай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1918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29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198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 красноармеец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Шалайкин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Давид Петрович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1903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05.01.1943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08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199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Шиков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Егор Федорович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1924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08.01.1943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199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200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Шишкин Алексей Иванович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03.01..1943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56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201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ст. сержант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Шпаков Василий Артемьевич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1914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05.01.1943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202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Юнусов Хамиеберды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297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203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сержант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Юрков Павел Михайлович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1918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190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204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лейтенант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Яшкин Василий Иванович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936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205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лейтенант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Тищенко Сергей Самойлович 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768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206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мл. лейтенант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Ильиных Карп Федорович 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761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207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рядовой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Плынин Василий Федорович 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208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Суланов Расул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190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209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старшина 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Сиваков Сергей Николаевич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:\Видео и фото клуб\2019 г\май\Митинг 8 мая\DSC049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61505"/>
            <a:ext cx="8715435" cy="65365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14291"/>
            <a:ext cx="885831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+mj-lt"/>
                <a:ea typeface="Times New Roman" pitchFamily="18" charset="0"/>
              </a:rPr>
              <a:t>       Памятное место «Никто не забыт – ничто не забыто», находится в Ростовской области, Тацинского района, на центральной площади хутора Верхнеобливский, установлен в 1962 году. На табличках написаны фамилии односельчан, участников ВОВ погибших в боях за свою Родину и родной край. На этом месте всегда проходят торжественные мероприятия 9 мая. </a:t>
            </a:r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 Сюда приносят алые, как капли крови, цветы. Здесь звучат волнующие каждого человека строки </a:t>
            </a:r>
            <a:r>
              <a:rPr lang="ru-RU" sz="2400" b="1" i="1" smtClean="0">
                <a:solidFill>
                  <a:schemeClr val="bg1"/>
                </a:solidFill>
                <a:latin typeface="+mj-lt"/>
              </a:rPr>
              <a:t>поэта                  Р</a:t>
            </a:r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. Рождественского: «Через года, через века помните! О тех, кто уже не придёт никогда, помните!»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    Памятное место вошло в жизнь жителей  хутора и молодых граждан. И пусть здесь не горит Вечный Огонь Славы! Но он никогда не погаснет уже в сердцах детей! Ибо «Никто не забыт, ничто не забыто!»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</a:tabLst>
            </a:pPr>
            <a:r>
              <a:rPr lang="ru-RU" sz="2400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</a:t>
            </a:r>
            <a:endParaRPr lang="ru-RU" sz="24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</a:tabLst>
            </a:pPr>
            <a:r>
              <a:rPr lang="ru-RU" sz="2400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</a:t>
            </a:r>
            <a:endParaRPr lang="ru-RU" sz="2400" dirty="0"/>
          </a:p>
        </p:txBody>
      </p:sp>
    </p:spTree>
  </p:cSld>
  <p:clrMapOvr>
    <a:masterClrMapping/>
  </p:clrMapOvr>
  <p:transition>
    <p:dissolv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14282" y="357166"/>
            <a:ext cx="2714644" cy="628654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1. Артамонов           А.Т.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2. Артамонов           П.Ф.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3. Бабанов                А.К.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4.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Бабичев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                Е.Г.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5.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Бабичев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                И.М.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6. Беззубов               И.Н.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7. Беззубов               В.И.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8. Беззубов               Н.И.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9. Борщев                С.Н.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10. Бондарев              К.П.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11. Бондаренко         В.И.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12. Бондаренко         В.М.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13. Бондаренко         М.Е.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14. Бондаренко         М.Т.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15. Бондаренко         С.Н.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16. </a:t>
            </a:r>
            <a:r>
              <a:rPr lang="ru-RU" sz="1600" b="1" dirty="0" err="1" smtClean="0">
                <a:solidFill>
                  <a:schemeClr val="bg1"/>
                </a:solidFill>
                <a:latin typeface="+mj-lt"/>
              </a:rPr>
              <a:t>Бубнова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               М.И.</a:t>
            </a:r>
            <a:endParaRPr lang="ru-RU" sz="1600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17. Варламов             А.К.</a:t>
            </a:r>
            <a:endParaRPr lang="ru-RU" sz="1600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18. Варламов             В.Н.</a:t>
            </a:r>
            <a:endParaRPr lang="ru-RU" sz="1600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19. Варламов             Г.А.</a:t>
            </a:r>
            <a:endParaRPr lang="ru-RU" sz="1600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20. Варламов             Г.К.</a:t>
            </a:r>
            <a:endParaRPr lang="ru-RU" sz="1600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21. Варламов             Е.Н.</a:t>
            </a:r>
            <a:endParaRPr lang="ru-RU" sz="1600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22. Варламов             И.К.</a:t>
            </a:r>
            <a:endParaRPr lang="ru-RU" sz="1600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23. Варламов             И.М.</a:t>
            </a:r>
            <a:endParaRPr lang="ru-RU" sz="1600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24. Варламов             М.В.</a:t>
            </a:r>
            <a:endParaRPr lang="ru-RU" sz="1600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25. Варламов             Н.К.</a:t>
            </a:r>
            <a:endParaRPr lang="ru-RU" sz="16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143240" y="357166"/>
            <a:ext cx="2786082" cy="628654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26. Варламов             П.Н.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27. Варламов             П.П.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28. Варламов             С.К.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29. Варламов             С.Н.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30.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Воропанов           М.В.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31. Гладков                Н.Г.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32. Голоборщев         В.Д.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33.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Голосун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               А.К.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34. Гончаров              Г.Н.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35. Гончаров              И.И.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36. Гончаров              К.А.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37. Гончаров              Н.К.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38.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Горожа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И.К.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39. Грищенко             Г.Т.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40.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Гулянский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          Н.Ф.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41. Даниленко           М.Ф.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42. Денисенко            П.Т.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43. Денисов                Б.М.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44. Демченко             А.И.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45.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Диков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С.Ф.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46. Долгов                  И.Г.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47. Елисеев                 З.Е.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48. Елисеев                 Ф.З.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49. Елисеев                 Е.Е.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50.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Ефимако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             А.Л.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143636" y="357166"/>
            <a:ext cx="2787814" cy="624786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51. Журбенко             А.К.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52. Золотарев             И.М.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53. Иванов                  А.В.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54. Иванов                  Н.Г.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55. Исаев                     И.И.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56. Исаев                     С.В.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57. Исаев                     А.И.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58. Исаев                     Н.И.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59. Исаев                     Я.П.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60. Калашников         В.Т.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61. Калашников        И.Ф.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62.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Карачевцев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        И.М.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63.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Карачевцев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        Н.М.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64.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Каршин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               А.И.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65.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Каршин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               Ф.Т.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66. Катрин                   И.Т.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67.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Качалкин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            Л.Л.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68.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Качалкин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           М.Л.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69.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Кашлев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А.С.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70.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Кисленко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             И.И.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71.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Кисленко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             К.Г.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72.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Кисурин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              И.К.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73.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Кись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В.Т.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74.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Княженко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           А.Ф.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75.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Княженко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          И.М.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357164"/>
          <a:ext cx="8501121" cy="6286545"/>
        </p:xfrm>
        <a:graphic>
          <a:graphicData uri="http://schemas.openxmlformats.org/drawingml/2006/table">
            <a:tbl>
              <a:tblPr/>
              <a:tblGrid>
                <a:gridCol w="577490"/>
                <a:gridCol w="1443722"/>
                <a:gridCol w="1732467"/>
                <a:gridCol w="721862"/>
                <a:gridCol w="1154978"/>
                <a:gridCol w="2021211"/>
                <a:gridCol w="849391"/>
              </a:tblGrid>
              <a:tr h="6286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Воронин Владимир Максимович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8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Гаврилов Илья Гаврилович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1924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8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Галич Павел Гардеевич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05.01.1943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8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Ганин Павел Никитович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8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мл. 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Гладченко Николай Тимофеевич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Новониколавеский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8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Головинов Яков Иванович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8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17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Гончаров Алексей Маркович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8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Горельцев Сергей Иванович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8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Гусеинов Карла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1910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8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Дихнов Василий Трофимович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142844" y="142852"/>
            <a:ext cx="2786082" cy="642942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76.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Княженко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          Я.М.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77.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Корниенко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          А.И.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78.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Корниенко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         М.Л.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79.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Корниенко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         Ф.А.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80. Крахмальный      П.И.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81. Кузнецов               И.Д.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82.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Кухаричев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          А.В.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83.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Кухаричев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          В.Е.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84.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Кухаричев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          Д.М.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85.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Лавренчук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         И.Ф.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86.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Лымарь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              А.П.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87.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Ляшко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Р.Р.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88. Ляушневич          С.К.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89. Медовой                И.И.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90. Мельников           А.И.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91.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Мельников          И.М.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92. Мельников           Е.С.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93. Моисеев                И.Д.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94. Моисеев                И.Я.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95. Моисеев                К.С.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96. Морозов                И.Д.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97. Морозов               И.М.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98. Морозов                В.П.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99. Морозов                К.Е.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100.Морозов               М.И.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3071802" y="214290"/>
            <a:ext cx="2869312" cy="639074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101. Морозов               П.М.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102. Морозов               Т.М.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103.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Нагулин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              П.В.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104. Назюта                  А.Я.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105. Назюта                  Е.П.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106.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Ольховатов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        Н.К.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107.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Ольховатов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        С.Г.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108.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Ольховатов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        К.Ф.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109.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Панеев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С.Г.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110. Петров                  А.Н.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111. Петров                   В.Г.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112. Петров                  И.И.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113. Петров                  М.Н.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114. Петров                  П.Ф.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115. Петров                   Т.С.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116. Попов                    А.П.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117. Попов                    В.Е.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118. Попов                    Г.А.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119. Попов                    И.Е.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120. Попов                    И.К.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121. Попов                    И.П.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122. Попов                    Н.Е.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123. Попов                    Я.Е.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124. Попов                    Я.М.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125. Попов                    Ф.В.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6072198" y="214290"/>
            <a:ext cx="2928958" cy="635798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126. Приходько            В.Е.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127. Приходько           Д.М.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128. Приходько            И.Д.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129. Приходько           М.И.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130. Приходько             Р.Е.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131. Приходько            С.Д.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132.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Резников               Е.П.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133. Родин                     Д.Ф.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134. Руденко                 И.Л.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135. Руденко                 Т.Л.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136. Рябцев                   Е.И.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137. Сердюк                 Е.С.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138. Сидоренко            И.Т.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139. Сидоренко            П.А.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140. Сидоров                В.И.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141. Сидоров                Я.Д.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142. Скориков              А.Е.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143. Скориков             А.М.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144. Скориков              Г.И.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145. Скориков              Л.И.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146. Скориков             М.И.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147. Скориков              П.И.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148. Скориков              Т.В.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149. Скороходов          И.П.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150. Степаненко           Д.Г.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214282" y="214290"/>
            <a:ext cx="2903039" cy="642942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151. Степаненко          К.Т.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152. Степикин              С.П.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153. Субботин               В.И.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154. Субботин              М.И.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155. Субботин              Ф.И.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156. Сударкин             Н.М.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157.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Сухин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К.Т.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158. Тищенко               К.И.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159. Тушканов             А.В.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160. Федотов                А.П.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161.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Федотов                А.И.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162. Федотов                А.К.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163. Федотов                А.Ф.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164. Федотов                И.А.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165. Федотов                И.К.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166. Федотов                И.П.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167. Федотов                П.П.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168. Федотов                И.Ф.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169. Федотов                Я.П.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170. Цыбулько             Г.И.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171. Чередников          А.И.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172. Чередников          И.А.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173. Шаталов               В.И.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174. Шевченко             Н.Е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175. Школьников        Г.Г.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2" descr="C:\Documents and Settings\Admin\Мои документы\ПРЕЗЕНТАЦИИ\картинки 9 мая\24560182_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70253"/>
            <a:ext cx="5715040" cy="5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14678" y="5715016"/>
            <a:ext cx="59293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Шефствует над захоронением: Администрация Верхнеобливского сельского поселения, МБОУ Верхнеобливская ООШ.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лна 3"/>
          <p:cNvSpPr/>
          <p:nvPr/>
        </p:nvSpPr>
        <p:spPr>
          <a:xfrm>
            <a:off x="1857356" y="142852"/>
            <a:ext cx="5286412" cy="785818"/>
          </a:xfrm>
          <a:prstGeom prst="wave">
            <a:avLst>
              <a:gd name="adj1" fmla="val 125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хутор </a:t>
            </a:r>
            <a:r>
              <a:rPr lang="ru-RU" sz="2000" b="1" dirty="0" err="1" smtClean="0">
                <a:solidFill>
                  <a:schemeClr val="bg1"/>
                </a:solidFill>
                <a:latin typeface="Arial Black" pitchFamily="34" charset="0"/>
              </a:rPr>
              <a:t>Яново</a:t>
            </a:r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 - Петровский</a:t>
            </a:r>
            <a:endParaRPr lang="ru-RU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049" name="Picture 1" descr="H:\Видео и фото клуб\фото ветеранов  ВОВ Верхнеобливский\Фото памятников  презентации к 9 мая\фото памятников\Памяник х. Яново-Петровский\IMG_20200426_163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928671"/>
            <a:ext cx="5072098" cy="5929330"/>
          </a:xfrm>
          <a:prstGeom prst="rect">
            <a:avLst/>
          </a:prstGeom>
          <a:noFill/>
        </p:spPr>
      </p:pic>
      <p:sp>
        <p:nvSpPr>
          <p:cNvPr id="6" name="5-конечная звезда 5"/>
          <p:cNvSpPr/>
          <p:nvPr/>
        </p:nvSpPr>
        <p:spPr>
          <a:xfrm rot="20090945">
            <a:off x="436686" y="72244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1652361">
            <a:off x="362834" y="5209327"/>
            <a:ext cx="1203093" cy="122569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142976" y="3071810"/>
            <a:ext cx="557210" cy="4857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1590827">
            <a:off x="8031509" y="788054"/>
            <a:ext cx="463488" cy="5658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 rot="19363134">
            <a:off x="7540501" y="5691614"/>
            <a:ext cx="451773" cy="41715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7358082" y="2500306"/>
            <a:ext cx="1500198" cy="192882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142844" y="214290"/>
            <a:ext cx="8786874" cy="769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Памятник «Воинам освободителям»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Место захоронения  Ростовская область,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Тацинский район, начало хутора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Яново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 - Петровский, установлен1947г. Индивидуальная могила, находящаяся вне                 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воинского кладбища или воинского участка кладбища. 	Размеры захоронения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высота вместе с плитой 4м,85смх3м,1</a:t>
            </a:r>
            <a:r>
              <a:rPr lang="ru-RU" sz="2800" b="1" i="1" baseline="0" dirty="0" smtClean="0">
                <a:solidFill>
                  <a:schemeClr val="bg1"/>
                </a:solidFill>
                <a:latin typeface="+mj-lt"/>
                <a:ea typeface="Times New Roman" pitchFamily="18" charset="0"/>
              </a:rPr>
              <a:t>9см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., размеры могилы  2м.</a:t>
            </a:r>
            <a:r>
              <a:rPr lang="ru-RU" sz="2800" b="1" i="1" dirty="0" smtClean="0">
                <a:solidFill>
                  <a:schemeClr val="bg1"/>
                </a:solidFill>
                <a:latin typeface="+mj-lt"/>
                <a:ea typeface="Times New Roman" pitchFamily="18" charset="0"/>
              </a:rPr>
              <a:t>,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изготовлен из бетона.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Металлическое ограждение (забор)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18м*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18м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.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  Количество захороненных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  <a:latin typeface="+mj-lt"/>
              </a:rPr>
              <a:t>120 человек (военнослужащих), известных 69 человек не известных 51 человек. 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79" y="642918"/>
          <a:ext cx="8715438" cy="6000793"/>
        </p:xfrm>
        <a:graphic>
          <a:graphicData uri="http://schemas.openxmlformats.org/drawingml/2006/table">
            <a:tbl>
              <a:tblPr/>
              <a:tblGrid>
                <a:gridCol w="592048"/>
                <a:gridCol w="1480119"/>
                <a:gridCol w="1924156"/>
                <a:gridCol w="740060"/>
                <a:gridCol w="1184096"/>
                <a:gridCol w="1822191"/>
                <a:gridCol w="972768"/>
              </a:tblGrid>
              <a:tr h="971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400" b="1" i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Воинское звание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Фамилия, имя, отчество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Год рождения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Дата гибели или смерти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Место захоронения на кладбище, участке кладбища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Откуда перезахоронен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78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мл. сержант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Александров Иван Александрович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78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мл. сержант 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Астахов Василий Иванович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78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мл. лейтенант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Бегишев Абдулла Алиевич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1918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78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 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Болдырев  Михаил Захарович 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78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сержант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Бородов Алексей Агеевич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1912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05.01.1943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78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Брыжак Павел Ефимович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1910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78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Бунчин Иван Флорович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1905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18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Ведерников Александр Иванович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22.12.1942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78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ст. лейтенант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Гаврилов Иван Семенович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05.01.1943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78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сержант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Гордиенко Алексей Иванович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1916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14480" y="214290"/>
            <a:ext cx="5286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Персональные сведения о захороненных.</a:t>
            </a:r>
            <a:endParaRPr lang="ru-RU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3" y="214295"/>
          <a:ext cx="8715435" cy="6485814"/>
        </p:xfrm>
        <a:graphic>
          <a:graphicData uri="http://schemas.openxmlformats.org/drawingml/2006/table">
            <a:tbl>
              <a:tblPr/>
              <a:tblGrid>
                <a:gridCol w="592048"/>
                <a:gridCol w="1480119"/>
                <a:gridCol w="1924154"/>
                <a:gridCol w="740060"/>
                <a:gridCol w="1184095"/>
                <a:gridCol w="1822191"/>
                <a:gridCol w="972768"/>
              </a:tblGrid>
              <a:tr h="416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 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Гришкин Виталий Семенович 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6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 красноармеец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Гудков Петр Митрофанович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1909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05.01.1943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6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сержант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Давыдов Андрей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Никонорович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1898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6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Дедов Иван Тимофеевич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1915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31.12.1942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6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лейтенант 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Деревенчук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 Павел Афанасьевич 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6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лейтенант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Дубаненко Иван Васильевич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08.014.1943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6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17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мл. сержант 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Дьяченко Иван Терентьевич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06.01.1943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6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мл. сержант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Дятлов Николай Григорьевич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69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мл. сержант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Евдокимов Василий Евдокимович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1919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6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лейтенант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Егоров Петр Михайлович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6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21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Еськов Аркадий Николаевич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1896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16.01.1943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6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ст. сержант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Жашко Денис Севостьянович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1905</a:t>
                      </a:r>
                    </a:p>
                  </a:txBody>
                  <a:tcPr marL="49161" marR="491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05.01.1943</a:t>
                      </a:r>
                    </a:p>
                  </a:txBody>
                  <a:tcPr marL="49161" marR="491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69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сержант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Зазулевский Владимир Сергеевич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05.01.1943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6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24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Захаров Иван Федорович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6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Зеленцов Василий Иванович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214290"/>
          <a:ext cx="8715436" cy="6357982"/>
        </p:xfrm>
        <a:graphic>
          <a:graphicData uri="http://schemas.openxmlformats.org/drawingml/2006/table">
            <a:tbl>
              <a:tblPr/>
              <a:tblGrid>
                <a:gridCol w="592048"/>
                <a:gridCol w="1480120"/>
                <a:gridCol w="1924156"/>
                <a:gridCol w="740059"/>
                <a:gridCol w="1184095"/>
                <a:gridCol w="1822191"/>
                <a:gridCol w="972767"/>
              </a:tblGrid>
              <a:tr h="4378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26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сержант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Исашко Денис Севастьянович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05.01.1943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78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27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ст. сержант 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Калашников Александр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Арсентьевич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65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28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ст. сержант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Кариев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Кара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1911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78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Комальдинов Николай Михайлович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98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мл. сержант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Коротов Василий Ильич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1915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06.01.1943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78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31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Кошкин Михаил Алексеевич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65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Коштылев Я.С.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78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сержант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Красиворон Иван Иосифович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78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34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сержант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Купридзе Афросим Лаверсимович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1911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78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ст. сержант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Лапушкин Федор Максимович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1904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31.12.1942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65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36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Мадляров Абду-Сатар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1904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78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37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Мамаев Василий Михайлович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78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38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Маркин Никита Александрович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1918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16.01.1943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78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39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Матвеев Михаил Петрович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1901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98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ст. сержант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Мельчиков Андрей Федорович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1905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87842"/>
          <a:ext cx="8715436" cy="6302986"/>
        </p:xfrm>
        <a:graphic>
          <a:graphicData uri="http://schemas.openxmlformats.org/drawingml/2006/table">
            <a:tbl>
              <a:tblPr/>
              <a:tblGrid>
                <a:gridCol w="455518"/>
                <a:gridCol w="1504995"/>
                <a:gridCol w="1956495"/>
                <a:gridCol w="752499"/>
                <a:gridCol w="1203996"/>
                <a:gridCol w="1852818"/>
                <a:gridCol w="989115"/>
              </a:tblGrid>
              <a:tr h="450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41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ст. сержант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Молочников Борис Аронович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81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42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сержант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Носов Леонид Петрович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1916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50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43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Павлюченко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Михаил Сергеевич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1920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10.01.1943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50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44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 красноармеец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Паршин Дмитрий Александрович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1924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31.12.1942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085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45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мл. сержант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Пекшев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Николай Ильич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16.01.1943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50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46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сержант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Петрушин Василий Павлович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50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47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сержант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Плешаков Леонид Васильевич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08.01.1943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50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48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Плынин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Василий Федорович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1906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62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49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Помещиков Анатолий Петрович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1914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62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Пономарев Василий Митрофанович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1909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16.01.1943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085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51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Рак Иван Григорьевич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1908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16.01.1943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085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52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Сабитов Иракирзан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1920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06.01.1943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81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53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Сверчков Иван Сергеевич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62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54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сержант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Ситников Александр Алексеевич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1907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50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55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Скворцов Георгий Иванович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1907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7171" marR="37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85724"/>
          <a:ext cx="8715436" cy="5214977"/>
        </p:xfrm>
        <a:graphic>
          <a:graphicData uri="http://schemas.openxmlformats.org/drawingml/2006/table">
            <a:tbl>
              <a:tblPr/>
              <a:tblGrid>
                <a:gridCol w="592049"/>
                <a:gridCol w="1480119"/>
                <a:gridCol w="1924155"/>
                <a:gridCol w="740060"/>
                <a:gridCol w="1184095"/>
                <a:gridCol w="1822191"/>
                <a:gridCol w="972767"/>
              </a:tblGrid>
              <a:tr h="5454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мл. 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Тостаев Матвей Лиджиевич 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24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Ташбалтаев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Обидон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06.01.1943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24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Титов Федор Иванович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05.01.1943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454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64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Федорин Степан Романович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454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65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лейтенант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Федоров Георгий Александрович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26.12.1942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454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ст. 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Фунтов Николай Лаврентьевич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24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67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 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Халмирзаев Джума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26.12.1942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454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68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ст. 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Черепанов Федор Васильевич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1915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9149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Шашин Александр Николаевич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4282" y="5857892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Шефствует над захоронением: Администрация Верхнеобливского сельского поселения, МБОУ Верхнеобливская ООШ.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298" y="214290"/>
            <a:ext cx="3643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Хутор Ново - Марьевка</a:t>
            </a:r>
            <a:endParaRPr lang="ru-RU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3009" name="Picture 1" descr="H:\Видео и фото клуб\фото ветеранов  ВОВ Верхнеобливский\Фото памятников  презентации к 9 мая\фото памятников\Памятник х. Ново-Марьевка\DSC06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714356"/>
            <a:ext cx="4506923" cy="6000792"/>
          </a:xfrm>
          <a:prstGeom prst="rect">
            <a:avLst/>
          </a:prstGeom>
          <a:noFill/>
        </p:spPr>
      </p:pic>
      <p:sp>
        <p:nvSpPr>
          <p:cNvPr id="5" name="5-конечная звезда 4"/>
          <p:cNvSpPr/>
          <p:nvPr/>
        </p:nvSpPr>
        <p:spPr>
          <a:xfrm>
            <a:off x="214282" y="857232"/>
            <a:ext cx="1700218" cy="12001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 rot="18912681">
            <a:off x="1340184" y="3304922"/>
            <a:ext cx="485772" cy="55721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283634">
            <a:off x="357158" y="4857760"/>
            <a:ext cx="1414466" cy="17002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 rot="2133659">
            <a:off x="7548961" y="614033"/>
            <a:ext cx="1253050" cy="115279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7358082" y="2786058"/>
            <a:ext cx="557210" cy="70008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1196455">
            <a:off x="7143768" y="4429132"/>
            <a:ext cx="1271590" cy="14859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428606"/>
          <a:ext cx="8572559" cy="6215100"/>
        </p:xfrm>
        <a:graphic>
          <a:graphicData uri="http://schemas.openxmlformats.org/drawingml/2006/table">
            <a:tbl>
              <a:tblPr/>
              <a:tblGrid>
                <a:gridCol w="582343"/>
                <a:gridCol w="1455855"/>
                <a:gridCol w="1747024"/>
                <a:gridCol w="727928"/>
                <a:gridCol w="1164684"/>
                <a:gridCol w="2038196"/>
                <a:gridCol w="856529"/>
              </a:tblGrid>
              <a:tr h="612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Дмитриев Прохор Терентьевич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1905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55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Дюженко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Григорий Иванович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05.01.1943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12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ст. 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Дяких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Кирилл Федорович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12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24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Дятлов Алексей Александрович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1920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12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Егоршин Ерлым Андреевич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12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Ерафеев Кузьма Сергеевич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12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27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Ефанов Никанор Алексеевич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1904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05.01.1943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62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28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Житколоткин Василий Николаевич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1924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12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Жолнин Николай Иванович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12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Жулько Дмитрий Григорьевич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1917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05.01.1943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857232"/>
            <a:ext cx="87154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</a:pPr>
            <a:r>
              <a:rPr lang="ru-RU" b="1" i="1" dirty="0" smtClean="0">
                <a:solidFill>
                  <a:schemeClr val="bg1"/>
                </a:solidFill>
                <a:ea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  <a:latin typeface="+mj-lt"/>
                <a:ea typeface="Times New Roman" pitchFamily="18" charset="0"/>
              </a:rPr>
              <a:t>Обелиск. Воинское захоронение «Вечная память участникам гражданской войны 1918 – 1920 годов».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</a:pPr>
            <a:r>
              <a:rPr lang="ru-RU" sz="2800" b="1" i="1" dirty="0" smtClean="0">
                <a:solidFill>
                  <a:schemeClr val="bg1"/>
                </a:solidFill>
                <a:latin typeface="+mj-lt"/>
                <a:ea typeface="Times New Roman" pitchFamily="18" charset="0"/>
              </a:rPr>
              <a:t>Место захоронения  Ростовская область, Тацинский район, окраина хутора Ново – Марьевка. Индивидуальная могила, находящаяся вне  </a:t>
            </a:r>
            <a:r>
              <a:rPr lang="ru-RU" sz="2800" b="1" i="1" dirty="0" smtClean="0">
                <a:solidFill>
                  <a:schemeClr val="bg1"/>
                </a:solidFill>
                <a:latin typeface="+mj-lt"/>
                <a:ea typeface="Times New Roman" pitchFamily="18" charset="0"/>
              </a:rPr>
              <a:t>воинского </a:t>
            </a:r>
            <a:r>
              <a:rPr lang="ru-RU" sz="2800" b="1" i="1" dirty="0" smtClean="0">
                <a:solidFill>
                  <a:schemeClr val="bg1"/>
                </a:solidFill>
                <a:latin typeface="+mj-lt"/>
                <a:ea typeface="Times New Roman" pitchFamily="18" charset="0"/>
              </a:rPr>
              <a:t>кладбища или воинского участка кладбища. 	Количество  и фамилии захороненных </a:t>
            </a:r>
            <a:r>
              <a:rPr lang="ru-RU" sz="2800" b="1" i="1" dirty="0" smtClean="0">
                <a:solidFill>
                  <a:schemeClr val="bg1"/>
                </a:solidFill>
                <a:latin typeface="+mj-lt"/>
              </a:rPr>
              <a:t>человек (военнослужащих) не известно. 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  <p:transition>
    <p:dissolv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00364" y="214290"/>
            <a:ext cx="2106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Хутор Поляков</a:t>
            </a:r>
            <a:endParaRPr lang="ru-RU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6" name="Picture 2" descr="H:\Видео и фото клуб\фото ветеранов  ВОВ Верхнеобливский\Фото памятников  презентации к 9 мая\фото памятников\Могила солдат ВОВ в х. Поляков\DSC06739.JPG"/>
          <p:cNvPicPr>
            <a:picLocks noChangeAspect="1" noChangeArrowheads="1"/>
          </p:cNvPicPr>
          <p:nvPr/>
        </p:nvPicPr>
        <p:blipFill>
          <a:blip r:embed="rId2" cstate="print"/>
          <a:srcRect l="27884" r="22115"/>
          <a:stretch>
            <a:fillRect/>
          </a:stretch>
        </p:blipFill>
        <p:spPr bwMode="auto">
          <a:xfrm>
            <a:off x="2214546" y="785794"/>
            <a:ext cx="4500594" cy="5857916"/>
          </a:xfrm>
          <a:prstGeom prst="rect">
            <a:avLst/>
          </a:prstGeom>
          <a:noFill/>
        </p:spPr>
      </p:pic>
      <p:sp>
        <p:nvSpPr>
          <p:cNvPr id="4" name="5-конечная звезда 3"/>
          <p:cNvSpPr/>
          <p:nvPr/>
        </p:nvSpPr>
        <p:spPr>
          <a:xfrm rot="19500103">
            <a:off x="199916" y="333301"/>
            <a:ext cx="777874" cy="82126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928662" y="314324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 rot="1817982">
            <a:off x="495834" y="5787526"/>
            <a:ext cx="515836" cy="47258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7358082" y="642918"/>
            <a:ext cx="1343028" cy="11430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429520" y="3571876"/>
            <a:ext cx="357190" cy="41433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916302">
            <a:off x="7786710" y="535782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</a:pPr>
            <a:r>
              <a:rPr lang="ru-RU" sz="2400" b="1" i="1" dirty="0" smtClean="0">
                <a:solidFill>
                  <a:schemeClr val="bg1"/>
                </a:solidFill>
                <a:latin typeface="+mj-lt"/>
                <a:ea typeface="Times New Roman" pitchFamily="18" charset="0"/>
              </a:rPr>
              <a:t>    С 10 по 23 августа 2018 года поисковая экспедиция в составе: РОО ВИЦ «Поиск» РО, ПО «Лотос» г.Астрахань, военнослужащие инженерной бригады,  руководитель поисковой экспедиции Павленко А.В. Провели поисковые и разведывательные работы останков погибших воинов на южной окраине хутора Поляков. Площадь захоронения 5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  <a:ea typeface="Times New Roman" pitchFamily="18" charset="0"/>
              </a:rPr>
              <a:t>Х</a:t>
            </a:r>
            <a:r>
              <a:rPr lang="ru-RU" sz="2400" b="1" i="1" dirty="0" smtClean="0">
                <a:solidFill>
                  <a:schemeClr val="bg1"/>
                </a:solidFill>
                <a:latin typeface="+mj-lt"/>
                <a:ea typeface="Times New Roman" pitchFamily="18" charset="0"/>
              </a:rPr>
              <a:t>5м., на глубине более  2,5 м., обнаружены останки 11 бойцов (предположительно 266 стрелковой дивизии). Предположительный  период гибели бойцов декабрь 1942 – январь 1943г.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</a:pPr>
            <a:r>
              <a:rPr lang="ru-RU" sz="2400" b="1" i="1" dirty="0" smtClean="0">
                <a:solidFill>
                  <a:schemeClr val="bg1"/>
                </a:solidFill>
                <a:latin typeface="+mj-lt"/>
                <a:ea typeface="Times New Roman" pitchFamily="18" charset="0"/>
              </a:rPr>
              <a:t>    26 октября 2018 года состоялось перезахоронение останков погибших воинов. Место перезахоронения  Ростовская область, Тацинский район, начало хутора Поляков. Индивидуальная могила, находящаяся вне воинского кладбища или воинского участка кладбища. </a:t>
            </a:r>
            <a:r>
              <a:rPr lang="ru-RU" sz="1600" b="1" i="1" dirty="0" smtClean="0">
                <a:solidFill>
                  <a:schemeClr val="bg1"/>
                </a:solidFill>
                <a:latin typeface="+mj-lt"/>
                <a:ea typeface="Times New Roman" pitchFamily="18" charset="0"/>
              </a:rPr>
              <a:t>(Захоронение находится на кладбище хутора  Поляков.)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</a:pPr>
            <a:r>
              <a:rPr lang="ru-RU" sz="2000" b="1" i="1" dirty="0" smtClean="0">
                <a:solidFill>
                  <a:schemeClr val="bg1"/>
                </a:solidFill>
                <a:latin typeface="+mj-lt"/>
                <a:ea typeface="Times New Roman" pitchFamily="18" charset="0"/>
              </a:rPr>
              <a:t>    </a:t>
            </a:r>
            <a:r>
              <a:rPr lang="ru-RU" sz="2400" b="1" i="1" dirty="0" smtClean="0">
                <a:solidFill>
                  <a:schemeClr val="bg1"/>
                </a:solidFill>
                <a:latin typeface="+mj-lt"/>
                <a:ea typeface="Times New Roman" pitchFamily="18" charset="0"/>
              </a:rPr>
              <a:t>Захоронены </a:t>
            </a:r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11 человек (военнослужащих), известных  4 военнослужащих 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</a:pPr>
            <a:endParaRPr lang="ru-RU" sz="2000" b="1" i="1" dirty="0" smtClean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</a:pPr>
            <a:r>
              <a:rPr lang="ru-RU" sz="2000" b="1" i="1" dirty="0" smtClean="0">
                <a:solidFill>
                  <a:schemeClr val="bg1"/>
                </a:solidFill>
                <a:ea typeface="Times New Roman" pitchFamily="18" charset="0"/>
              </a:rPr>
              <a:t>	</a:t>
            </a:r>
            <a:endParaRPr lang="ru-RU" sz="20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0" y="785794"/>
          <a:ext cx="8715436" cy="5786478"/>
        </p:xfrm>
        <a:graphic>
          <a:graphicData uri="http://schemas.openxmlformats.org/drawingml/2006/table">
            <a:tbl>
              <a:tblPr/>
              <a:tblGrid>
                <a:gridCol w="592048"/>
                <a:gridCol w="1480119"/>
                <a:gridCol w="1785487"/>
                <a:gridCol w="878729"/>
                <a:gridCol w="1184095"/>
                <a:gridCol w="1822191"/>
                <a:gridCol w="972767"/>
              </a:tblGrid>
              <a:tr h="10169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№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п</a:t>
                      </a: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/</a:t>
                      </a:r>
                      <a:r>
                        <a:rPr lang="ru-RU" sz="1400" b="1" i="1" dirty="0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п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Воинское звание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Фамилия, имя, отчество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Год рождения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Дата гибели или смерти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Место захоронения на кладбище, участке кладбища</a:t>
                      </a:r>
                      <a:endParaRPr lang="ru-RU" sz="14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Откуда перезахоронен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953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сержант</a:t>
                      </a:r>
                    </a:p>
                    <a:p>
                      <a:endParaRPr lang="ru-RU" sz="1400" dirty="0">
                        <a:latin typeface="+mn-lt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Гордиенко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Алексей Иванович</a:t>
                      </a:r>
                      <a:endParaRPr lang="ru-RU" sz="1400" dirty="0" smtClean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  <a:p>
                      <a:r>
                        <a:rPr lang="ru-RU" sz="1400" dirty="0" smtClean="0">
                          <a:latin typeface="+mn-lt"/>
                        </a:rPr>
                        <a:t>Гордиенко 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1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1916</a:t>
                      </a:r>
                      <a:r>
                        <a:rPr lang="ru-RU" sz="1400" dirty="0" smtClean="0">
                          <a:latin typeface="+mn-lt"/>
                        </a:rPr>
                        <a:t>916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02.01.1943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начало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х. Поляков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южная окраина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х. Поляков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953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сержант 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Носов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Леонид Петрович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1916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02.01.1943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начало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х. Поляков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южная окраина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х. Поляков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953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мл.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сержант 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Евдокимов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Василий </a:t>
                      </a:r>
                      <a:r>
                        <a:rPr lang="ru-RU" sz="14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Евдокимович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1919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02.01.1943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начало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х. Поляков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южная окраина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х. Поляков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7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4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рядовой 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Манюров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Гаяз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Хусиутдинович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1907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Татарская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АССР,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г.Буинск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пропал без вести 1943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Последнее место службы 125тп 3 бат.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начало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х. Поляков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южная окраина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х. Поляков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43042" y="142852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Персональные сведения о захороненных.</a:t>
            </a:r>
            <a:endParaRPr lang="ru-RU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868" y="285728"/>
            <a:ext cx="2129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Хутор Качалин</a:t>
            </a:r>
            <a:endParaRPr lang="ru-RU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050" name="Picture 2" descr="SAM_39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642918"/>
            <a:ext cx="5580244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-конечная звезда 5"/>
          <p:cNvSpPr/>
          <p:nvPr/>
        </p:nvSpPr>
        <p:spPr>
          <a:xfrm>
            <a:off x="285720" y="785794"/>
            <a:ext cx="1357322" cy="150019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1697497">
            <a:off x="571472" y="450057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 rot="19152040">
            <a:off x="7717186" y="4417636"/>
            <a:ext cx="1354195" cy="138411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7858148" y="100010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2844" y="500042"/>
            <a:ext cx="871543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     Место захоронения Ростовская область,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Тацинский район, центр хутора Качалин, мемориальный комплекс установлен в 1980г.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Индивидуальная могила, находящаяся вне воинского кладбища или воинского участка кладбища. 	Размеры захоронения и его состояние 20м.*15м, высота 7м. Надгробный памятник в виде 4 солдат.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Изготовлен из нержавеющей стали. Автор неизвестен. 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      Количество захороненных </a:t>
            </a:r>
            <a:r>
              <a:rPr lang="ru-RU" sz="2800" b="1" i="1" dirty="0" smtClean="0">
                <a:solidFill>
                  <a:schemeClr val="bg1"/>
                </a:solidFill>
                <a:latin typeface="+mj-lt"/>
              </a:rPr>
              <a:t>273 человека  (военнослужащих) известных 153 человека  не известных 120 военнослужащих. </a:t>
            </a:r>
          </a:p>
          <a:p>
            <a:endParaRPr lang="ru-RU" sz="24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42852"/>
            <a:ext cx="5429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Персональные сведения о захороненных.</a:t>
            </a:r>
            <a:endParaRPr lang="ru-RU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3" y="642917"/>
          <a:ext cx="8858313" cy="5995069"/>
        </p:xfrm>
        <a:graphic>
          <a:graphicData uri="http://schemas.openxmlformats.org/drawingml/2006/table">
            <a:tbl>
              <a:tblPr/>
              <a:tblGrid>
                <a:gridCol w="601785"/>
                <a:gridCol w="1504379"/>
                <a:gridCol w="1955691"/>
                <a:gridCol w="752188"/>
                <a:gridCol w="1203504"/>
                <a:gridCol w="1852056"/>
                <a:gridCol w="988710"/>
              </a:tblGrid>
              <a:tr h="608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400" b="1" i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Воинское звание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Фамилия, имя, отчество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Год рождения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Дата гибели или смерти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Место захоронения на кладбище, участке кладбища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Откуда перезахоронен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Абзалов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Гафис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9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курсант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Аболонкин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Петр Михайлович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1917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30.12.1942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9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курсант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Аверочкин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Иван Георгиевич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1913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9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Акименко Николай Родионович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1914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30.12.1942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9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Алеканкин Алексей Макарович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9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курсант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Александров Александр Савельевич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1907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30.12.1942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9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курсант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Алексеев Василий Сергеевич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1907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30.12.1942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9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мл. сержант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Андреев Андрей Григорьевич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9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Асанов Абрам Исмаилович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57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Базанкулов Исхак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1914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14.01.143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9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ст. лейтенант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Банков Павел Андреевич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9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ст. лейтенант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Банщиков Виталий Дмитриевич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1909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9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Безменко Федор Иванович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1910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85725"/>
          <a:ext cx="8715436" cy="6410367"/>
        </p:xfrm>
        <a:graphic>
          <a:graphicData uri="http://schemas.openxmlformats.org/drawingml/2006/table">
            <a:tbl>
              <a:tblPr/>
              <a:tblGrid>
                <a:gridCol w="658092"/>
                <a:gridCol w="1468086"/>
                <a:gridCol w="1908513"/>
                <a:gridCol w="734042"/>
                <a:gridCol w="1174468"/>
                <a:gridCol w="1807377"/>
                <a:gridCol w="964858"/>
              </a:tblGrid>
              <a:tr h="417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Бирюков Митрофан Акимович 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7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 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Большиков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Семен Архипович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14.01.1943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7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лейтенант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Бражников Иван Христофорович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7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17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Буйлов Илья Степанович 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14.01.143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7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 гв. 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Булгаков Антон Степанович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1906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7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Вихров Георгий Васильевич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7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Вишняков Павел Степанович 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1906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09.01.1943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7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21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Власов Федор Егорович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1914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7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рядовой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Волынский Георгий Владимирович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06.01.1943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7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мл. сержант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Воробьев Василий Григорьевич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28.12.1942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7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24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ст. сержант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Ворожцов Садек Иванович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87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 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Галеутдинов Курислан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1907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14.01.1943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7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26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политрук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Галиахметов Гагил Галиахметович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7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27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 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Ганцев Иван Васильевич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75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28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лейтенант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Гелетенко Владимир Денисович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13.01.1943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1" y="285732"/>
          <a:ext cx="8715434" cy="6286546"/>
        </p:xfrm>
        <a:graphic>
          <a:graphicData uri="http://schemas.openxmlformats.org/drawingml/2006/table">
            <a:tbl>
              <a:tblPr/>
              <a:tblGrid>
                <a:gridCol w="592047"/>
                <a:gridCol w="1480120"/>
                <a:gridCol w="1924153"/>
                <a:gridCol w="740059"/>
                <a:gridCol w="1184095"/>
                <a:gridCol w="1822192"/>
                <a:gridCol w="972768"/>
              </a:tblGrid>
              <a:tr h="433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Голоперов Кузьма Устинович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1904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3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 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Голуб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Демьян Михайлович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3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31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 красноармеец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Горбачев Александр Никифорович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1911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31.12.1942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3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32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лейтенант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Грецкий Александр Степанович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1907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3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33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Григорьев Павел Павлович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1921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3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34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курсант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Гудок Виктор Григорьевич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3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курсант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Гусев Андрей Николаевич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1911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3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36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лейтенант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Давидович Иван Петрович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16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37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Джураев Кулдош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1909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3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38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Дорошенко Николай Данилович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1908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3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39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Дробязко Георгий Карпович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1904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3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Дудкин Василий Иванович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3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41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сержант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Дюрбин Гаврил Петрович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15.01.1943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3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42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 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Дятлов Алексей Александрович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3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43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Еремин Василий Павлович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3" y="357169"/>
          <a:ext cx="8643999" cy="6286541"/>
        </p:xfrm>
        <a:graphic>
          <a:graphicData uri="http://schemas.openxmlformats.org/drawingml/2006/table">
            <a:tbl>
              <a:tblPr/>
              <a:tblGrid>
                <a:gridCol w="587194"/>
                <a:gridCol w="1467987"/>
                <a:gridCol w="1908383"/>
                <a:gridCol w="733994"/>
                <a:gridCol w="1174390"/>
                <a:gridCol w="1807256"/>
                <a:gridCol w="964795"/>
              </a:tblGrid>
              <a:tr h="443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44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Ермоленко Сергей Филиппович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1907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43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45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Заболотный Сергей Алексеевич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1905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43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46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Захаров Павел Михайлович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1911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43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47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сержант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Золотых Федор Алексеевич                                          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43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48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Зубарев Василий Павлович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43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49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сержант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Иванников Алексей Григорьевич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1910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15.01.1943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43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мл. лейтенант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Исаков Кузьма Кузьмич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1912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218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51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курсант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Исламов Белькин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1914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30.12.1942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43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52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мл. сержант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Истомин Петр Платонович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1916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30.12.1942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43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53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гв.  сержант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Ищенко Иван Федорович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1907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30.12.1942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43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54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Канорин Александр Дмитриевич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43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55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Карасев Василий Иванович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1916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43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56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ст. лейтенант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Кизилов Максим Никитич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1914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958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57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 красноармеец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Килов Иван Яковлевич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14.01.1943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43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58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Кириченко Григорий Иванович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1897</a:t>
                      </a:r>
                    </a:p>
                  </a:txBody>
                  <a:tcPr marL="52552" marR="52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19" y="285731"/>
          <a:ext cx="8572560" cy="6286539"/>
        </p:xfrm>
        <a:graphic>
          <a:graphicData uri="http://schemas.openxmlformats.org/drawingml/2006/table">
            <a:tbl>
              <a:tblPr/>
              <a:tblGrid>
                <a:gridCol w="582342"/>
                <a:gridCol w="1455855"/>
                <a:gridCol w="1747026"/>
                <a:gridCol w="727928"/>
                <a:gridCol w="1164684"/>
                <a:gridCol w="2038196"/>
                <a:gridCol w="856529"/>
              </a:tblGrid>
              <a:tr h="631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Зайцев Василий Кузьмич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1907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05.01.1943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1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 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Захаров Федор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Мусиевич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1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лейтенант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Зеня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Дмитрий Кириллович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26.12.1942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1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34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Золотухин Борис Тихонович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1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Зубарев Василий Павлович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1897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1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Зыков Александр Семенович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1899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1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37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Иванюха Василий Афанасьевич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1918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05.01.1943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1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38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Ишков Василий Степанович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1924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05.01.1943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995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Калестников Алексей Ефимович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1918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1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Карабейников Панфил Петрович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3" y="214285"/>
          <a:ext cx="8786873" cy="6277944"/>
        </p:xfrm>
        <a:graphic>
          <a:graphicData uri="http://schemas.openxmlformats.org/drawingml/2006/table">
            <a:tbl>
              <a:tblPr/>
              <a:tblGrid>
                <a:gridCol w="596900"/>
                <a:gridCol w="1492252"/>
                <a:gridCol w="1939928"/>
                <a:gridCol w="746125"/>
                <a:gridCol w="1193800"/>
                <a:gridCol w="1837127"/>
                <a:gridCol w="980741"/>
              </a:tblGrid>
              <a:tr h="423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59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лейтенант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Клекабулов Уфа Жарилгасович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1919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3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60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лейтенант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Ковальчук Лука Леонидович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3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61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гв.  сержант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Козеев Иван Григорьевич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3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Козлитин Петр Данилович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933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курсант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Кокин Петр Егорович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1906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30.12.1942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3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64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Колесников Алексей Ефимович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3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65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Колмыков Алексей Иванович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3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66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мл. сержант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Комаров Алексей Андрианович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3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67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мл. лейтенант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Комиссаров Леонид Иванович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1917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3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68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лейтенант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Корниенко Федор Михайлович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3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69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Королев Павел Леонидович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1916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3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70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ст. лейтенант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Котельников Петр Николаевич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7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71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лейтенант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Кравченко Григорий Васильевич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3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Кривоногов Тарас Иванович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1914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3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старшина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Лаврик Иван Григорьевич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1911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28.12.1942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3" y="285724"/>
          <a:ext cx="8715434" cy="6256123"/>
        </p:xfrm>
        <a:graphic>
          <a:graphicData uri="http://schemas.openxmlformats.org/drawingml/2006/table">
            <a:tbl>
              <a:tblPr/>
              <a:tblGrid>
                <a:gridCol w="592048"/>
                <a:gridCol w="1480119"/>
                <a:gridCol w="1924154"/>
                <a:gridCol w="740060"/>
                <a:gridCol w="1184095"/>
                <a:gridCol w="1822191"/>
                <a:gridCol w="972767"/>
              </a:tblGrid>
              <a:tr h="4101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74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Ларшин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Иван Васильевич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1909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01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75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Лучинский Андрей Игнатьевич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1914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01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76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Ляш Филипп Семенович 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01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77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 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Мадилов Филипп Абрамович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01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78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мл. сержант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Марихин Евгений Яковлевич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01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79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Маслов Федор Степанович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1910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01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80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Минаков Яков Иванович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1897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01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81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лейтенант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Митюгин Дмитрий Макарович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1919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01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82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Моисеев Василий Митрофанович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1901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01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курсант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Морев Федор Захарович 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1904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30.12.1942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477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84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лейтенант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Моржуков Владимир Дмитриевич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1921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610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85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Мунгаваров Саладин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28.12.1942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01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86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курсант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Мухомеджанов Чакирим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01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87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Мучников Михаил Ефимович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01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88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Нарыжный Николай Иванович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1918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14291"/>
          <a:ext cx="8715436" cy="6429421"/>
        </p:xfrm>
        <a:graphic>
          <a:graphicData uri="http://schemas.openxmlformats.org/drawingml/2006/table">
            <a:tbl>
              <a:tblPr/>
              <a:tblGrid>
                <a:gridCol w="592048"/>
                <a:gridCol w="1480120"/>
                <a:gridCol w="1924156"/>
                <a:gridCol w="740059"/>
                <a:gridCol w="1184095"/>
                <a:gridCol w="1822191"/>
                <a:gridCol w="972767"/>
              </a:tblGrid>
              <a:tr h="4381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89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Никифоров Иван Иванович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1914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28.12.1942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953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90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Нилов Иван Яковлевич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81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91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гв. ст. сержант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Ножкин Владимир Васильевич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1919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81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мл. сержант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Обухов Тимофей Максимович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1920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81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Огарков Иван Илларионович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26.12.1942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81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94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Озерский Серафим Порфирович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1909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81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95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лейтенант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Оленик Иван Константинович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1920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81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96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старшина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Омельченко Федор Федорович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1917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30.12.1942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81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97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лейтенант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Паносенко Иван Порфилович 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81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98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Пасухов Илья Трофимович 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81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99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лейтенант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Пащенко Иван Михайлович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1919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81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сержант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Петров Михаил Петрович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1918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81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101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Пилюгин Семен Иванович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1918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81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Пискарев Петр Кузьмич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1904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28.12.1942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81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Питемин Василий Михайлович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85735"/>
          <a:ext cx="8715436" cy="6400800"/>
        </p:xfrm>
        <a:graphic>
          <a:graphicData uri="http://schemas.openxmlformats.org/drawingml/2006/table">
            <a:tbl>
              <a:tblPr/>
              <a:tblGrid>
                <a:gridCol w="592048"/>
                <a:gridCol w="1480120"/>
                <a:gridCol w="1924156"/>
                <a:gridCol w="740059"/>
                <a:gridCol w="1184095"/>
                <a:gridCol w="1822191"/>
                <a:gridCol w="972767"/>
              </a:tblGrid>
              <a:tr h="419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104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Плишкин Дмитрий Егорович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28.12.1942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9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105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Погодин Дмитрий Васильевич 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9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106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старшина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Подольский Иван Павлович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1919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9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107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сержант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Подросьян Абрам Степанович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9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108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лейтенант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Полетской Иван Максимович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1907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9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109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лейтенант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Понасенко Иван Парфенович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1915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19.12.1942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9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110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 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Пономарев Иван Моисеевич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1910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9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111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Потатпов Иван Петрович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9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112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политрук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Рабинович Абрам Вениаминович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1911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9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113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мл. лейтенант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Репин Константин Федорович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1915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9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114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Розживин Василий Григорьевич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1900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28.12.1942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9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115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старшина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Романов Александр Емельянович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1910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9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116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Савеньков Петр Дмитриевич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9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117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Савинов Иван Ефимович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1909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9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118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Садов Николай Григорьевич 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14290"/>
          <a:ext cx="8715436" cy="6500854"/>
        </p:xfrm>
        <a:graphic>
          <a:graphicData uri="http://schemas.openxmlformats.org/drawingml/2006/table">
            <a:tbl>
              <a:tblPr/>
              <a:tblGrid>
                <a:gridCol w="592048"/>
                <a:gridCol w="1480120"/>
                <a:gridCol w="1924156"/>
                <a:gridCol w="740059"/>
                <a:gridCol w="1184095"/>
                <a:gridCol w="1822191"/>
                <a:gridCol w="972767"/>
              </a:tblGrid>
              <a:tr h="2954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119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Салиев Хакимжан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43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120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Семенихин Сергей Дмитриевич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43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121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Сергеев Федор Николаевич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43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ст. лейтенант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Середин Григорий Семенович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1921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43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Сидоров Михаил Федотович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1905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28.12.1942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43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124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Сидоров Павел Алексеевич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1924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43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125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Синепальников Николай Никифорович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1915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43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126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Скок Гаврил Антонович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43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127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Сотников Михаил Тихонович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1904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43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128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Старцев Александр Николаевич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43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129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курсант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Сумнитенский Андрей Степанович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1919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43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130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Сухонос Максим Георгиевич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1905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43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131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сержант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Скворцов Иван Григорьевич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1904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27.12.1942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43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132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лейтенант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Соссюра Андрей Иванович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43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133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 красноармеец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Тернов Павел Афанасиевич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1895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3" y="285721"/>
          <a:ext cx="8715434" cy="6400800"/>
        </p:xfrm>
        <a:graphic>
          <a:graphicData uri="http://schemas.openxmlformats.org/drawingml/2006/table">
            <a:tbl>
              <a:tblPr/>
              <a:tblGrid>
                <a:gridCol w="592048"/>
                <a:gridCol w="1480119"/>
                <a:gridCol w="1924154"/>
                <a:gridCol w="740060"/>
                <a:gridCol w="1184095"/>
                <a:gridCol w="1822191"/>
                <a:gridCol w="972767"/>
              </a:tblGrid>
              <a:tr h="4186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134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сержант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Тищенко Семен Иванович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21.08.1943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23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135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Толстопятов Михаил Степанович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86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136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Торохов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Леонид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Анурьевич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23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137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Трибовский Александр Тихонович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86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138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гв.  сержант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Трофуша Степан Александрович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1916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08.01.1943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86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139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Тышкевич Георгий Борисович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86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140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Филюк Василий Никитович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86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141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Фокин Алексей Иванович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1902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86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142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Фролов Василий Ефимович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1901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86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 красноармеец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Чебанный Дмитрий Кузьмич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1920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86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144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Шанин Иван Сидорович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1914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86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145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Шапочкин Михаил Кузьмич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1907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86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146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мл. сержант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Шахматов Василий Егорович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86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147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Шибков Василий Евстегнеевич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86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148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Шпак Григорий Сергеевич</a:t>
                      </a: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500042"/>
          <a:ext cx="8643998" cy="2045471"/>
        </p:xfrm>
        <a:graphic>
          <a:graphicData uri="http://schemas.openxmlformats.org/drawingml/2006/table">
            <a:tbl>
              <a:tblPr/>
              <a:tblGrid>
                <a:gridCol w="587196"/>
                <a:gridCol w="1467987"/>
                <a:gridCol w="1908383"/>
                <a:gridCol w="733994"/>
                <a:gridCol w="1174390"/>
                <a:gridCol w="1807255"/>
                <a:gridCol w="964793"/>
              </a:tblGrid>
              <a:tr h="3846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149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мл. лейтенант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Эйдув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Бениамин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Соломонович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20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150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 ст. лейтенант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Яковлев Валентин Петрович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46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151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Ялунин Степан Михайлович 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20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152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рядовой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Янин Авдей Кузьмич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1900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29.12.1942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898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153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сержант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Николаев Иван Алексеевич 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27.12.1943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85720" y="3643314"/>
            <a:ext cx="85725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     Времена меняются, переписывается история, меняются отношения к историческим событиям . Но из истории страниц не выбросишь. Знание истории своего края, уважительное отношение ко всем памятникам, захоронениям, музеям является неотъемлемой частью патриотического воспитания. Задача педагогов и родителей- как можно раньше пробудить в растущем человеке любовь к родной земле, формировать у детей черты характера, которые помогут стать достойным гражданином современного общества.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2786058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Шефствует над захоронением: Администрация Верхнеобливского сельского поселения, МБОУ Верхнеобливская ООШ.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2" y="5143512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bg1"/>
                </a:solidFill>
                <a:ea typeface="Arial" pitchFamily="34" charset="0"/>
              </a:rPr>
              <a:t>Наши реквизиты: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ea typeface="Arial" pitchFamily="34" charset="0"/>
              </a:rPr>
              <a:t>347077, Ростовская  область, Тацинский район, х. Верхнеобливский, ул. Советская,55. Муниципальное бюджетное учреждение культуры «Верхнеобливский сельский Дом культуры».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ea typeface="Arial" pitchFamily="34" charset="0"/>
              </a:rPr>
              <a:t>Телефон: 8(86397) 25-7-17.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Составитель и компьютерный набор:  -  Художественный руководитель  МБУК «Верхнеобливский СДК»  Федотова Н.Н.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  <p:pic>
        <p:nvPicPr>
          <p:cNvPr id="3" name="Picture 2" descr="C:\Documents and Settings\Admin\Мои документы\ПРЕЗЕНТАЦИИ\картинки 9 мая\04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3" y="285728"/>
          <a:ext cx="8715436" cy="6286540"/>
        </p:xfrm>
        <a:graphic>
          <a:graphicData uri="http://schemas.openxmlformats.org/drawingml/2006/table">
            <a:tbl>
              <a:tblPr/>
              <a:tblGrid>
                <a:gridCol w="592048"/>
                <a:gridCol w="1480119"/>
                <a:gridCol w="1776142"/>
                <a:gridCol w="740060"/>
                <a:gridCol w="1184096"/>
                <a:gridCol w="2072166"/>
                <a:gridCol w="870805"/>
              </a:tblGrid>
              <a:tr h="628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Коржев Михаил Дмитриевич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1907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30.12.1942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8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 мл. лейтенант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Кудрявцев Степан Григорьевич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1920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8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Кусовник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Антон Васильевич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8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44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Лободин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Иван Федорович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1901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8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45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гв.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Лутков Василий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Евдокимович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1910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02.01.1943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8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46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Максимов Алексей Федорович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1918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8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47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Мартынов Алексей Евстафович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1912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8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48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Матвеев Федор Миронович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8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красноармеец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Михайленко Михаил Иванович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1920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05.01.1943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28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лейтенант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Молчанов Петр Алексеевич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1909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15.01.1943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окраина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х. Новониколаевский</a:t>
                      </a: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820</TotalTime>
  <Words>8646</Words>
  <Application>Microsoft Office PowerPoint</Application>
  <PresentationFormat>Экран (4:3)</PresentationFormat>
  <Paragraphs>4214</Paragraphs>
  <Slides>87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87</vt:i4>
      </vt:variant>
    </vt:vector>
  </HeadingPairs>
  <TitlesOfParts>
    <vt:vector size="88" baseType="lpstr">
      <vt:lpstr>Апекс</vt:lpstr>
      <vt:lpstr>Муниципальное бюджетное учреждение культуры  «Верхнеобливский сельский Дом Культуры»</vt:lpstr>
      <vt:lpstr>«Через года, через века помните!                         О тех, кто уже не придёт никогда, помните!»                                                                        Р. Рождественский.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88</cp:revision>
  <dcterms:created xsi:type="dcterms:W3CDTF">2020-04-22T09:03:59Z</dcterms:created>
  <dcterms:modified xsi:type="dcterms:W3CDTF">2020-05-13T07:42:54Z</dcterms:modified>
</cp:coreProperties>
</file>