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  <p:sldMasterId id="2147483744" r:id="rId4"/>
    <p:sldMasterId id="2147483756" r:id="rId5"/>
    <p:sldMasterId id="2147483768" r:id="rId6"/>
    <p:sldMasterId id="2147483780" r:id="rId7"/>
    <p:sldMasterId id="2147483816" r:id="rId8"/>
    <p:sldMasterId id="2147483828" r:id="rId9"/>
  </p:sldMasterIdLst>
  <p:notesMasterIdLst>
    <p:notesMasterId r:id="rId21"/>
  </p:notesMasterIdLst>
  <p:handoutMasterIdLst>
    <p:handoutMasterId r:id="rId22"/>
  </p:handoutMasterIdLst>
  <p:sldIdLst>
    <p:sldId id="476" r:id="rId10"/>
    <p:sldId id="497" r:id="rId11"/>
    <p:sldId id="507" r:id="rId12"/>
    <p:sldId id="496" r:id="rId13"/>
    <p:sldId id="480" r:id="rId14"/>
    <p:sldId id="498" r:id="rId15"/>
    <p:sldId id="499" r:id="rId16"/>
    <p:sldId id="500" r:id="rId17"/>
    <p:sldId id="501" r:id="rId18"/>
    <p:sldId id="493" r:id="rId19"/>
    <p:sldId id="505" r:id="rId20"/>
  </p:sldIdLst>
  <p:sldSz cx="12192000" cy="6858000"/>
  <p:notesSz cx="6819900" cy="9931400"/>
  <p:defaultTextStyle>
    <a:defPPr>
      <a:defRPr lang="ru-RU"/>
    </a:defPPr>
    <a:lvl1pPr marL="0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540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093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641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188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748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9286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827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2367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008080"/>
    <a:srgbClr val="000099"/>
    <a:srgbClr val="C0BE7C"/>
    <a:srgbClr val="A1A1A1"/>
    <a:srgbClr val="83C400"/>
    <a:srgbClr val="6565FF"/>
    <a:srgbClr val="F0A16C"/>
    <a:srgbClr val="4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F677B-8BCB-4804-B70E-C707BEA49FF5}" v="1" dt="2020-05-15T10:48:34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3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14" y="10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-3924" y="-84"/>
      </p:cViewPr>
      <p:guideLst>
        <p:guide orient="horz" pos="3127"/>
        <p:guide pos="2141"/>
        <p:guide orient="horz" pos="3128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Relationship Id="rId69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9661-62E1-4A1E-88FB-69D1D2CED1D7}" type="doc">
      <dgm:prSet loTypeId="urn:microsoft.com/office/officeart/2005/8/layout/hChevron3" loCatId="process" qsTypeId="urn:microsoft.com/office/officeart/2005/8/quickstyle/3d1" qsCatId="3D" csTypeId="urn:microsoft.com/office/officeart/2005/8/colors/accent1_2" csCatId="accent1" phldr="1"/>
      <dgm:spPr/>
    </dgm:pt>
    <dgm:pt modelId="{240E9729-5128-43A2-964A-3A2B646A18DE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5E55292E-E1E1-4FE1-842F-6A8A58854FD7}" type="par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1D6BDB3-0C19-44E0-BED7-FE42A0BAA2D5}" type="sib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77E55845-419B-4A94-AB60-C3E601437B16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E60DEF24-E8FB-4610-AD95-CF8725F55564}" type="par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FDB344C1-1896-49D6-91AE-05940DFFE5DD}" type="sib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D4F95D93-14AC-4933-8BEA-8655AC5A39BC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E260A0EA-EEFB-4D01-A4B4-DDCBF46FE8B5}" type="par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39061897-8F52-4713-9A39-52DA09741DEA}" type="sib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16795007-03EE-486B-9870-1EE2951A3492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A43C02BB-27EB-49BE-802A-067F38130999}" type="par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C6266FE-4D03-46B0-BE1B-B4362F82C593}" type="sib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4120E57F-54E4-435B-9665-B5DE6B8FFFAC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BCE20587-5D27-437A-8799-14A8BC1BDA5E}" type="par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9EA6FCD5-08E7-4804-A68B-0D2161CDF3AE}" type="sib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A39C33A-01D7-443A-B574-80B0881917B2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8B7DCECE-A718-4B0E-B0CA-4AF853AB6F0F}" type="par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0D9CB4E4-E525-457F-A0C9-5EC672573638}" type="sib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0BBA235-5AB4-4EE5-9AA3-223F2D358769}" type="pres">
      <dgm:prSet presAssocID="{11319661-62E1-4A1E-88FB-69D1D2CED1D7}" presName="Name0" presStyleCnt="0">
        <dgm:presLayoutVars>
          <dgm:dir/>
          <dgm:resizeHandles val="exact"/>
        </dgm:presLayoutVars>
      </dgm:prSet>
      <dgm:spPr/>
    </dgm:pt>
    <dgm:pt modelId="{1CEE8D18-F0E3-4871-924C-93DF0404E2E6}" type="pres">
      <dgm:prSet presAssocID="{240E9729-5128-43A2-964A-3A2B646A18DE}" presName="parTxOnly" presStyleLbl="node1" presStyleIdx="0" presStyleCnt="6" custScaleX="15053" custScaleY="13876" custLinFactX="-2821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68FC-1E82-4DF4-A999-132255B113FF}" type="pres">
      <dgm:prSet presAssocID="{51D6BDB3-0C19-44E0-BED7-FE42A0BAA2D5}" presName="parSpace" presStyleCnt="0"/>
      <dgm:spPr/>
    </dgm:pt>
    <dgm:pt modelId="{E71B986F-DB10-4270-A170-DD3417FE76A9}" type="pres">
      <dgm:prSet presAssocID="{77E55845-419B-4A94-AB60-C3E601437B16}" presName="parTxOnly" presStyleLbl="node1" presStyleIdx="1" presStyleCnt="6" custScaleX="14624" custLinFactX="-809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5EAB-1EEC-4055-A945-DEC30CF77397}" type="pres">
      <dgm:prSet presAssocID="{FDB344C1-1896-49D6-91AE-05940DFFE5DD}" presName="parSpace" presStyleCnt="0"/>
      <dgm:spPr/>
    </dgm:pt>
    <dgm:pt modelId="{60252E82-11F2-4EBE-8A1E-D748DF838DCA}" type="pres">
      <dgm:prSet presAssocID="{D4F95D93-14AC-4933-8BEA-8655AC5A39BC}" presName="parTxOnly" presStyleLbl="node1" presStyleIdx="2" presStyleCnt="6" custScaleX="19423" custLinFactNeighborX="-4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F9C25-0539-45BC-AE02-D65760DA903A}" type="pres">
      <dgm:prSet presAssocID="{39061897-8F52-4713-9A39-52DA09741DEA}" presName="parSpace" presStyleCnt="0"/>
      <dgm:spPr/>
    </dgm:pt>
    <dgm:pt modelId="{D0BC7E35-4F2A-42BE-AFB7-E80C0C5DF1BE}" type="pres">
      <dgm:prSet presAssocID="{16795007-03EE-486B-9870-1EE2951A3492}" presName="parTxOnly" presStyleLbl="node1" presStyleIdx="3" presStyleCnt="6" custScaleX="16643" custLinFactNeighborX="49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E263-C469-4AA8-8E7B-539F233D42CF}" type="pres">
      <dgm:prSet presAssocID="{CC6266FE-4D03-46B0-BE1B-B4362F82C593}" presName="parSpace" presStyleCnt="0"/>
      <dgm:spPr/>
    </dgm:pt>
    <dgm:pt modelId="{63005CCF-7527-46D4-8C62-729DA8FFCCAE}" type="pres">
      <dgm:prSet presAssocID="{4120E57F-54E4-435B-9665-B5DE6B8FFFAC}" presName="parTxOnly" presStyleLbl="node1" presStyleIdx="4" presStyleCnt="6" custScaleX="17464" custLinFactX="10385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00E9D-4C0F-4AC2-AFE0-BE2AB7CC1D8E}" type="pres">
      <dgm:prSet presAssocID="{9EA6FCD5-08E7-4804-A68B-0D2161CDF3AE}" presName="parSpace" presStyleCnt="0"/>
      <dgm:spPr/>
    </dgm:pt>
    <dgm:pt modelId="{088C93D9-79E9-4BFF-AAEF-D13D5233569A}" type="pres">
      <dgm:prSet presAssocID="{5A39C33A-01D7-443A-B574-80B0881917B2}" presName="parTxOnly" presStyleLbl="node1" presStyleIdx="5" presStyleCnt="6" custScaleX="16436" custLinFactX="2858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25981-E01D-4D60-90BA-88226291C126}" type="presOf" srcId="{11319661-62E1-4A1E-88FB-69D1D2CED1D7}" destId="{C0BBA235-5AB4-4EE5-9AA3-223F2D358769}" srcOrd="0" destOrd="0" presId="urn:microsoft.com/office/officeart/2005/8/layout/hChevron3"/>
    <dgm:cxn modelId="{F8046892-FBDB-405D-9AA6-BC42141C1745}" type="presOf" srcId="{16795007-03EE-486B-9870-1EE2951A3492}" destId="{D0BC7E35-4F2A-42BE-AFB7-E80C0C5DF1BE}" srcOrd="0" destOrd="0" presId="urn:microsoft.com/office/officeart/2005/8/layout/hChevron3"/>
    <dgm:cxn modelId="{12353E3E-C521-44F2-9D1F-E79E9DFC36F1}" type="presOf" srcId="{4120E57F-54E4-435B-9665-B5DE6B8FFFAC}" destId="{63005CCF-7527-46D4-8C62-729DA8FFCCAE}" srcOrd="0" destOrd="0" presId="urn:microsoft.com/office/officeart/2005/8/layout/hChevron3"/>
    <dgm:cxn modelId="{DD67994C-C8AE-4B22-B2CF-FC052421348B}" srcId="{11319661-62E1-4A1E-88FB-69D1D2CED1D7}" destId="{D4F95D93-14AC-4933-8BEA-8655AC5A39BC}" srcOrd="2" destOrd="0" parTransId="{E260A0EA-EEFB-4D01-A4B4-DDCBF46FE8B5}" sibTransId="{39061897-8F52-4713-9A39-52DA09741DEA}"/>
    <dgm:cxn modelId="{77E5A84D-C1DE-4A1C-94DE-B4DCDF8CB5FC}" type="presOf" srcId="{D4F95D93-14AC-4933-8BEA-8655AC5A39BC}" destId="{60252E82-11F2-4EBE-8A1E-D748DF838DCA}" srcOrd="0" destOrd="0" presId="urn:microsoft.com/office/officeart/2005/8/layout/hChevron3"/>
    <dgm:cxn modelId="{5F4A1D5F-A2AC-4A0E-81EE-22C965E3117B}" type="presOf" srcId="{5A39C33A-01D7-443A-B574-80B0881917B2}" destId="{088C93D9-79E9-4BFF-AAEF-D13D5233569A}" srcOrd="0" destOrd="0" presId="urn:microsoft.com/office/officeart/2005/8/layout/hChevron3"/>
    <dgm:cxn modelId="{BA275AEA-52B1-4A5E-923E-D53237D7C68C}" srcId="{11319661-62E1-4A1E-88FB-69D1D2CED1D7}" destId="{240E9729-5128-43A2-964A-3A2B646A18DE}" srcOrd="0" destOrd="0" parTransId="{5E55292E-E1E1-4FE1-842F-6A8A58854FD7}" sibTransId="{51D6BDB3-0C19-44E0-BED7-FE42A0BAA2D5}"/>
    <dgm:cxn modelId="{152E7D0F-23DA-4743-BD96-6DBEE9E0D328}" type="presOf" srcId="{77E55845-419B-4A94-AB60-C3E601437B16}" destId="{E71B986F-DB10-4270-A170-DD3417FE76A9}" srcOrd="0" destOrd="0" presId="urn:microsoft.com/office/officeart/2005/8/layout/hChevron3"/>
    <dgm:cxn modelId="{CA3F8651-1C43-43B0-B68C-D97042E9151D}" type="presOf" srcId="{240E9729-5128-43A2-964A-3A2B646A18DE}" destId="{1CEE8D18-F0E3-4871-924C-93DF0404E2E6}" srcOrd="0" destOrd="0" presId="urn:microsoft.com/office/officeart/2005/8/layout/hChevron3"/>
    <dgm:cxn modelId="{5965B99A-BC58-4B06-9829-91C16F75C624}" srcId="{11319661-62E1-4A1E-88FB-69D1D2CED1D7}" destId="{4120E57F-54E4-435B-9665-B5DE6B8FFFAC}" srcOrd="4" destOrd="0" parTransId="{BCE20587-5D27-437A-8799-14A8BC1BDA5E}" sibTransId="{9EA6FCD5-08E7-4804-A68B-0D2161CDF3AE}"/>
    <dgm:cxn modelId="{057B15D8-0DB2-43E1-988F-589F5B7DB0F1}" srcId="{11319661-62E1-4A1E-88FB-69D1D2CED1D7}" destId="{5A39C33A-01D7-443A-B574-80B0881917B2}" srcOrd="5" destOrd="0" parTransId="{8B7DCECE-A718-4B0E-B0CA-4AF853AB6F0F}" sibTransId="{0D9CB4E4-E525-457F-A0C9-5EC672573638}"/>
    <dgm:cxn modelId="{0338C532-9884-454D-BFDC-E224EB644C7D}" srcId="{11319661-62E1-4A1E-88FB-69D1D2CED1D7}" destId="{77E55845-419B-4A94-AB60-C3E601437B16}" srcOrd="1" destOrd="0" parTransId="{E60DEF24-E8FB-4610-AD95-CF8725F55564}" sibTransId="{FDB344C1-1896-49D6-91AE-05940DFFE5DD}"/>
    <dgm:cxn modelId="{D110BD76-3337-4F86-B753-CAE2D7B19DB9}" srcId="{11319661-62E1-4A1E-88FB-69D1D2CED1D7}" destId="{16795007-03EE-486B-9870-1EE2951A3492}" srcOrd="3" destOrd="0" parTransId="{A43C02BB-27EB-49BE-802A-067F38130999}" sibTransId="{CC6266FE-4D03-46B0-BE1B-B4362F82C593}"/>
    <dgm:cxn modelId="{BD34DA7C-84FE-430E-9013-F9C6B3028A2A}" type="presParOf" srcId="{C0BBA235-5AB4-4EE5-9AA3-223F2D358769}" destId="{1CEE8D18-F0E3-4871-924C-93DF0404E2E6}" srcOrd="0" destOrd="0" presId="urn:microsoft.com/office/officeart/2005/8/layout/hChevron3"/>
    <dgm:cxn modelId="{810F6542-D57C-4A2B-A5FF-7B744978D5CD}" type="presParOf" srcId="{C0BBA235-5AB4-4EE5-9AA3-223F2D358769}" destId="{3D6368FC-1E82-4DF4-A999-132255B113FF}" srcOrd="1" destOrd="0" presId="urn:microsoft.com/office/officeart/2005/8/layout/hChevron3"/>
    <dgm:cxn modelId="{42F7AD2B-95D4-4365-AA0C-B319736E9D2D}" type="presParOf" srcId="{C0BBA235-5AB4-4EE5-9AA3-223F2D358769}" destId="{E71B986F-DB10-4270-A170-DD3417FE76A9}" srcOrd="2" destOrd="0" presId="urn:microsoft.com/office/officeart/2005/8/layout/hChevron3"/>
    <dgm:cxn modelId="{467E7BCB-D859-4D4D-B90B-A6F8792E12FE}" type="presParOf" srcId="{C0BBA235-5AB4-4EE5-9AA3-223F2D358769}" destId="{7D375EAB-1EEC-4055-A945-DEC30CF77397}" srcOrd="3" destOrd="0" presId="urn:microsoft.com/office/officeart/2005/8/layout/hChevron3"/>
    <dgm:cxn modelId="{D24A4A56-9DEE-4E12-91C4-B8DD796252F5}" type="presParOf" srcId="{C0BBA235-5AB4-4EE5-9AA3-223F2D358769}" destId="{60252E82-11F2-4EBE-8A1E-D748DF838DCA}" srcOrd="4" destOrd="0" presId="urn:microsoft.com/office/officeart/2005/8/layout/hChevron3"/>
    <dgm:cxn modelId="{9B17D365-610B-4696-ADA8-091531A94C94}" type="presParOf" srcId="{C0BBA235-5AB4-4EE5-9AA3-223F2D358769}" destId="{AD9F9C25-0539-45BC-AE02-D65760DA903A}" srcOrd="5" destOrd="0" presId="urn:microsoft.com/office/officeart/2005/8/layout/hChevron3"/>
    <dgm:cxn modelId="{BCF81226-88FA-4361-9066-068A076A0171}" type="presParOf" srcId="{C0BBA235-5AB4-4EE5-9AA3-223F2D358769}" destId="{D0BC7E35-4F2A-42BE-AFB7-E80C0C5DF1BE}" srcOrd="6" destOrd="0" presId="urn:microsoft.com/office/officeart/2005/8/layout/hChevron3"/>
    <dgm:cxn modelId="{0C02A317-9049-4AED-BA3D-6D05E4586D97}" type="presParOf" srcId="{C0BBA235-5AB4-4EE5-9AA3-223F2D358769}" destId="{0917E263-C469-4AA8-8E7B-539F233D42CF}" srcOrd="7" destOrd="0" presId="urn:microsoft.com/office/officeart/2005/8/layout/hChevron3"/>
    <dgm:cxn modelId="{E451BAEC-6907-44D0-8616-16051FEB0701}" type="presParOf" srcId="{C0BBA235-5AB4-4EE5-9AA3-223F2D358769}" destId="{63005CCF-7527-46D4-8C62-729DA8FFCCAE}" srcOrd="8" destOrd="0" presId="urn:microsoft.com/office/officeart/2005/8/layout/hChevron3"/>
    <dgm:cxn modelId="{86FA7FE7-C2D8-4CAB-8C83-BB9FBFE7D63D}" type="presParOf" srcId="{C0BBA235-5AB4-4EE5-9AA3-223F2D358769}" destId="{EC400E9D-4C0F-4AC2-AFE0-BE2AB7CC1D8E}" srcOrd="9" destOrd="0" presId="urn:microsoft.com/office/officeart/2005/8/layout/hChevron3"/>
    <dgm:cxn modelId="{91D9DFE3-9EF7-427C-9A1D-535092DEDF3E}" type="presParOf" srcId="{C0BBA235-5AB4-4EE5-9AA3-223F2D358769}" destId="{088C93D9-79E9-4BFF-AAEF-D13D5233569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E8D18-F0E3-4871-924C-93DF0404E2E6}">
      <dsp:nvSpPr>
        <dsp:cNvPr id="0" name=""/>
        <dsp:cNvSpPr/>
      </dsp:nvSpPr>
      <dsp:spPr>
        <a:xfrm>
          <a:off x="331745" y="0"/>
          <a:ext cx="1844164" cy="454073"/>
        </a:xfrm>
        <a:prstGeom prst="homePlate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331745" y="0"/>
        <a:ext cx="1730646" cy="454073"/>
      </dsp:txXfrm>
    </dsp:sp>
    <dsp:sp modelId="{E71B986F-DB10-4270-A170-DD3417FE76A9}">
      <dsp:nvSpPr>
        <dsp:cNvPr id="0" name=""/>
        <dsp:cNvSpPr/>
      </dsp:nvSpPr>
      <dsp:spPr>
        <a:xfrm>
          <a:off x="2190734" y="0"/>
          <a:ext cx="179160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2417771" y="0"/>
        <a:ext cx="1337534" cy="454073"/>
      </dsp:txXfrm>
    </dsp:sp>
    <dsp:sp modelId="{60252E82-11F2-4EBE-8A1E-D748DF838DCA}">
      <dsp:nvSpPr>
        <dsp:cNvPr id="0" name=""/>
        <dsp:cNvSpPr/>
      </dsp:nvSpPr>
      <dsp:spPr>
        <a:xfrm>
          <a:off x="3765447" y="0"/>
          <a:ext cx="2379539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3992484" y="0"/>
        <a:ext cx="1925466" cy="454073"/>
      </dsp:txXfrm>
    </dsp:sp>
    <dsp:sp modelId="{D0BC7E35-4F2A-42BE-AFB7-E80C0C5DF1BE}">
      <dsp:nvSpPr>
        <dsp:cNvPr id="0" name=""/>
        <dsp:cNvSpPr/>
      </dsp:nvSpPr>
      <dsp:spPr>
        <a:xfrm>
          <a:off x="6123596" y="0"/>
          <a:ext cx="203895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6350633" y="0"/>
        <a:ext cx="1584884" cy="454073"/>
      </dsp:txXfrm>
    </dsp:sp>
    <dsp:sp modelId="{63005CCF-7527-46D4-8C62-729DA8FFCCAE}">
      <dsp:nvSpPr>
        <dsp:cNvPr id="0" name=""/>
        <dsp:cNvSpPr/>
      </dsp:nvSpPr>
      <dsp:spPr>
        <a:xfrm>
          <a:off x="8214009" y="0"/>
          <a:ext cx="2139539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8441046" y="0"/>
        <a:ext cx="1685466" cy="454073"/>
      </dsp:txXfrm>
    </dsp:sp>
    <dsp:sp modelId="{088C93D9-79E9-4BFF-AAEF-D13D5233569A}">
      <dsp:nvSpPr>
        <dsp:cNvPr id="0" name=""/>
        <dsp:cNvSpPr/>
      </dsp:nvSpPr>
      <dsp:spPr>
        <a:xfrm>
          <a:off x="10133518" y="0"/>
          <a:ext cx="2013598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10360555" y="0"/>
        <a:ext cx="1559525" cy="454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2275" y="0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77E74F12-83E1-4F5B-A011-2DC296267F32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2766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2275" y="9432766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3F4B6844-05ED-4A7E-ADBA-F062DA6A0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719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2275" y="1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74234B68-A6FA-4D24-9C7A-3DCE45657001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672" y="4779904"/>
            <a:ext cx="5456557" cy="390967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2766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2275" y="9432766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F596747E-5FDA-4EDA-BBAD-D06BBBBAA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92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40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093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641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188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748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286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827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367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8625" y="1239838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307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485A657-F935-4846-A4F5-7311BAE6ECDA}" type="slidenum">
              <a:rPr lang="ru-RU">
                <a:solidFill>
                  <a:prstClr val="black"/>
                </a:solidFill>
                <a:latin typeface="Arial" charset="0"/>
              </a:rPr>
              <a:pPr defTabSz="14307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71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1363"/>
            <a:ext cx="6629400" cy="3729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8481">
              <a:defRPr/>
            </a:pPr>
            <a:fld id="{FF84A2AF-EF4C-4065-BF25-83CC902E4812}" type="slidenum">
              <a:rPr lang="ru-RU">
                <a:solidFill>
                  <a:prstClr val="black"/>
                </a:solidFill>
                <a:latin typeface="Calibri"/>
              </a:rPr>
              <a:pPr defTabSz="888481">
                <a:defRPr/>
              </a:pPr>
              <a:t>10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011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41425"/>
            <a:ext cx="5959475" cy="3352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A8842760-C51C-424B-834B-420AD2635A09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11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5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14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84150" y="844550"/>
            <a:ext cx="7458075" cy="41957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5074" y="5319409"/>
            <a:ext cx="5205827" cy="5039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29085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03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0E4820-BD6E-490C-937D-5B5C073DE7AF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9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2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76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253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96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73A64F-6389-48A6-A39F-223D3091F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391E8D0-99ED-4CB0-9340-34B6BEE83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5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40" indent="0" algn="ctr">
              <a:buNone/>
              <a:defRPr sz="2000"/>
            </a:lvl2pPr>
            <a:lvl3pPr marL="913093" indent="0" algn="ctr">
              <a:buNone/>
              <a:defRPr sz="1900"/>
            </a:lvl3pPr>
            <a:lvl4pPr marL="1369641" indent="0" algn="ctr">
              <a:buNone/>
              <a:defRPr sz="1600"/>
            </a:lvl4pPr>
            <a:lvl5pPr marL="1826188" indent="0" algn="ctr">
              <a:buNone/>
              <a:defRPr sz="1600"/>
            </a:lvl5pPr>
            <a:lvl6pPr marL="2282748" indent="0" algn="ctr">
              <a:buNone/>
              <a:defRPr sz="1600"/>
            </a:lvl6pPr>
            <a:lvl7pPr marL="2739286" indent="0" algn="ctr">
              <a:buNone/>
              <a:defRPr sz="1600"/>
            </a:lvl7pPr>
            <a:lvl8pPr marL="3195827" indent="0" algn="ctr">
              <a:buNone/>
              <a:defRPr sz="1600"/>
            </a:lvl8pPr>
            <a:lvl9pPr marL="3652367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995767-D586-4CC0-9768-F7FF773B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6AC861-E94C-4076-A158-F647550C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BC0AC0-0465-4BA7-ACA2-C71F2DED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9438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A85F7E-8C93-468F-B287-06406927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427AEB9-5063-42F1-BD6C-74F1AFBB7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39DA38-536E-499C-9124-BB8341AA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BB3984-45FF-4B49-9CA2-3730975B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BBB11FE-F872-4E7C-B838-2D216C3A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0963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D6BC132-CE74-4300-8986-2403FD2E7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72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7CB6E4B-8940-4236-9BB8-179C95E14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72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41D544C-9FA9-43E2-9A9B-BAD67994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8F3780-A5C4-4D04-90B7-823EC97C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C48E61-C103-4B13-AB90-5CC2E0A3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2981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5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88" indent="0" algn="ctr">
              <a:buNone/>
              <a:defRPr sz="2000"/>
            </a:lvl2pPr>
            <a:lvl3pPr marL="911626" indent="0" algn="ctr">
              <a:buNone/>
              <a:defRPr sz="1900"/>
            </a:lvl3pPr>
            <a:lvl4pPr marL="1367447" indent="0" algn="ctr">
              <a:buNone/>
              <a:defRPr sz="1600"/>
            </a:lvl4pPr>
            <a:lvl5pPr marL="1823261" indent="0" algn="ctr">
              <a:buNone/>
              <a:defRPr sz="1600"/>
            </a:lvl5pPr>
            <a:lvl6pPr marL="2279104" indent="0" algn="ctr">
              <a:buNone/>
              <a:defRPr sz="1600"/>
            </a:lvl6pPr>
            <a:lvl7pPr marL="2734894" indent="0" algn="ctr">
              <a:buNone/>
              <a:defRPr sz="1600"/>
            </a:lvl7pPr>
            <a:lvl8pPr marL="3190681" indent="0" algn="ctr">
              <a:buNone/>
              <a:defRPr sz="1600"/>
            </a:lvl8pPr>
            <a:lvl9pPr marL="364647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3E37-6486-46E8-BC79-E9D4B2ACC6C1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A2DFF-2DF1-4AD4-BDA0-8C8B140D1B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435831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4DE80-1054-494E-A314-C78757888378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1D884-4055-4F32-9FD9-B9106096E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757200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9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9" y="458961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1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6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7DAA0-DADD-48F1-9F86-7BB22D44F1E7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0852D-2EA6-43AB-B578-03879ECEF2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028169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1F4A1-C5AB-4C03-B197-51B7FD3ECE55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4904B-BCC7-483E-8667-D57D88AD98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14040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8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47" indent="0">
              <a:buNone/>
              <a:defRPr sz="1600" b="1"/>
            </a:lvl4pPr>
            <a:lvl5pPr marL="1823261" indent="0">
              <a:buNone/>
              <a:defRPr sz="1600" b="1"/>
            </a:lvl5pPr>
            <a:lvl6pPr marL="2279104" indent="0">
              <a:buNone/>
              <a:defRPr sz="1600" b="1"/>
            </a:lvl6pPr>
            <a:lvl7pPr marL="2734894" indent="0">
              <a:buNone/>
              <a:defRPr sz="1600" b="1"/>
            </a:lvl7pPr>
            <a:lvl8pPr marL="3190681" indent="0">
              <a:buNone/>
              <a:defRPr sz="1600" b="1"/>
            </a:lvl8pPr>
            <a:lvl9pPr marL="36464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4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8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47" indent="0">
              <a:buNone/>
              <a:defRPr sz="1600" b="1"/>
            </a:lvl4pPr>
            <a:lvl5pPr marL="1823261" indent="0">
              <a:buNone/>
              <a:defRPr sz="1600" b="1"/>
            </a:lvl5pPr>
            <a:lvl6pPr marL="2279104" indent="0">
              <a:buNone/>
              <a:defRPr sz="1600" b="1"/>
            </a:lvl6pPr>
            <a:lvl7pPr marL="2734894" indent="0">
              <a:buNone/>
              <a:defRPr sz="1600" b="1"/>
            </a:lvl7pPr>
            <a:lvl8pPr marL="3190681" indent="0">
              <a:buNone/>
              <a:defRPr sz="1600" b="1"/>
            </a:lvl8pPr>
            <a:lvl9pPr marL="36464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51DB-5B3E-42EA-8E35-21357632F67E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408A7-B630-4767-86E0-88C1310611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778020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44906-9336-49F1-909A-BEA9981B8D16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5357-C89F-4F4E-B671-FB718DE316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80100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34714-F71F-4A4A-A6CF-3A53888BAFD8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69369-AD35-45B5-8FD5-7EDCA1B2B1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635176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220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8" indent="0">
              <a:buNone/>
              <a:defRPr sz="1500"/>
            </a:lvl2pPr>
            <a:lvl3pPr marL="911626" indent="0">
              <a:buNone/>
              <a:defRPr sz="1200"/>
            </a:lvl3pPr>
            <a:lvl4pPr marL="1367447" indent="0">
              <a:buNone/>
              <a:defRPr sz="1100"/>
            </a:lvl4pPr>
            <a:lvl5pPr marL="1823261" indent="0">
              <a:buNone/>
              <a:defRPr sz="1100"/>
            </a:lvl5pPr>
            <a:lvl6pPr marL="2279104" indent="0">
              <a:buNone/>
              <a:defRPr sz="1100"/>
            </a:lvl6pPr>
            <a:lvl7pPr marL="2734894" indent="0">
              <a:buNone/>
              <a:defRPr sz="1100"/>
            </a:lvl7pPr>
            <a:lvl8pPr marL="3190681" indent="0">
              <a:buNone/>
              <a:defRPr sz="1100"/>
            </a:lvl8pPr>
            <a:lvl9pPr marL="364647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42C2-66C6-4C92-90AF-A9FB876314C7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4197A-F3F1-4FB8-9863-F21CDD16F1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90172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444749-47BE-48E6-8247-44FD888D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14AA15-9BB1-41F3-A6BE-2B246EFB1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244908-154E-4E99-9802-B83F4B1A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70545F-7B7C-4CCD-88AE-F1A6BF527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6966FB-FFEC-4CF9-8076-C908E368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786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220" y="98747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788" indent="0">
              <a:buNone/>
              <a:defRPr sz="2800"/>
            </a:lvl2pPr>
            <a:lvl3pPr marL="911626" indent="0">
              <a:buNone/>
              <a:defRPr sz="2400"/>
            </a:lvl3pPr>
            <a:lvl4pPr marL="1367447" indent="0">
              <a:buNone/>
              <a:defRPr sz="2000"/>
            </a:lvl4pPr>
            <a:lvl5pPr marL="1823261" indent="0">
              <a:buNone/>
              <a:defRPr sz="2000"/>
            </a:lvl5pPr>
            <a:lvl6pPr marL="2279104" indent="0">
              <a:buNone/>
              <a:defRPr sz="2000"/>
            </a:lvl6pPr>
            <a:lvl7pPr marL="2734894" indent="0">
              <a:buNone/>
              <a:defRPr sz="2000"/>
            </a:lvl7pPr>
            <a:lvl8pPr marL="3190681" indent="0">
              <a:buNone/>
              <a:defRPr sz="2000"/>
            </a:lvl8pPr>
            <a:lvl9pPr marL="364647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8" indent="0">
              <a:buNone/>
              <a:defRPr sz="1500"/>
            </a:lvl2pPr>
            <a:lvl3pPr marL="911626" indent="0">
              <a:buNone/>
              <a:defRPr sz="1200"/>
            </a:lvl3pPr>
            <a:lvl4pPr marL="1367447" indent="0">
              <a:buNone/>
              <a:defRPr sz="1100"/>
            </a:lvl4pPr>
            <a:lvl5pPr marL="1823261" indent="0">
              <a:buNone/>
              <a:defRPr sz="1100"/>
            </a:lvl5pPr>
            <a:lvl6pPr marL="2279104" indent="0">
              <a:buNone/>
              <a:defRPr sz="1100"/>
            </a:lvl6pPr>
            <a:lvl7pPr marL="2734894" indent="0">
              <a:buNone/>
              <a:defRPr sz="1100"/>
            </a:lvl7pPr>
            <a:lvl8pPr marL="3190681" indent="0">
              <a:buNone/>
              <a:defRPr sz="1100"/>
            </a:lvl8pPr>
            <a:lvl9pPr marL="364647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EAC2C-0BB0-4CAC-AE5D-6163A6AB1F15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E831-D4C7-4888-A0E5-B92EE9CD71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84445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72825-3774-4657-9F88-C821C9F509C8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9231C-7827-4FD8-9F91-C6267E92E6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989902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90" y="36516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59" y="36516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1EE55-AFDB-40B4-AF9E-89AB04E42370}" type="datetimeFigureOut">
              <a:rPr lang="ru-RU"/>
              <a:pPr>
                <a:defRPr/>
              </a:pPr>
              <a:t>27.10.2025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12CF-60B8-4CB2-9B52-9D0D504C6B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146733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7209" indent="0" algn="ctr">
              <a:buNone/>
              <a:defRPr sz="2300"/>
            </a:lvl2pPr>
            <a:lvl3pPr marL="1034416" indent="0" algn="ctr">
              <a:buNone/>
              <a:defRPr sz="2000"/>
            </a:lvl3pPr>
            <a:lvl4pPr marL="1551616" indent="0" algn="ctr">
              <a:buNone/>
              <a:defRPr sz="1900"/>
            </a:lvl4pPr>
            <a:lvl5pPr marL="2068827" indent="0" algn="ctr">
              <a:buNone/>
              <a:defRPr sz="1900"/>
            </a:lvl5pPr>
            <a:lvl6pPr marL="2586029" indent="0" algn="ctr">
              <a:buNone/>
              <a:defRPr sz="1900"/>
            </a:lvl6pPr>
            <a:lvl7pPr marL="3103240" indent="0" algn="ctr">
              <a:buNone/>
              <a:defRPr sz="1900"/>
            </a:lvl7pPr>
            <a:lvl8pPr marL="3620441" indent="0" algn="ctr">
              <a:buNone/>
              <a:defRPr sz="1900"/>
            </a:lvl8pPr>
            <a:lvl9pPr marL="4137643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120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37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932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720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44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516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88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860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03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204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376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623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87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7209" indent="0">
              <a:buNone/>
              <a:defRPr sz="2300" b="1"/>
            </a:lvl2pPr>
            <a:lvl3pPr marL="1034416" indent="0">
              <a:buNone/>
              <a:defRPr sz="2000" b="1"/>
            </a:lvl3pPr>
            <a:lvl4pPr marL="1551616" indent="0">
              <a:buNone/>
              <a:defRPr sz="1900" b="1"/>
            </a:lvl4pPr>
            <a:lvl5pPr marL="2068827" indent="0">
              <a:buNone/>
              <a:defRPr sz="1900" b="1"/>
            </a:lvl5pPr>
            <a:lvl6pPr marL="2586029" indent="0">
              <a:buNone/>
              <a:defRPr sz="1900" b="1"/>
            </a:lvl6pPr>
            <a:lvl7pPr marL="3103240" indent="0">
              <a:buNone/>
              <a:defRPr sz="1900" b="1"/>
            </a:lvl7pPr>
            <a:lvl8pPr marL="3620441" indent="0">
              <a:buNone/>
              <a:defRPr sz="1900" b="1"/>
            </a:lvl8pPr>
            <a:lvl9pPr marL="4137643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7209" indent="0">
              <a:buNone/>
              <a:defRPr sz="2300" b="1"/>
            </a:lvl2pPr>
            <a:lvl3pPr marL="1034416" indent="0">
              <a:buNone/>
              <a:defRPr sz="2000" b="1"/>
            </a:lvl3pPr>
            <a:lvl4pPr marL="1551616" indent="0">
              <a:buNone/>
              <a:defRPr sz="1900" b="1"/>
            </a:lvl4pPr>
            <a:lvl5pPr marL="2068827" indent="0">
              <a:buNone/>
              <a:defRPr sz="1900" b="1"/>
            </a:lvl5pPr>
            <a:lvl6pPr marL="2586029" indent="0">
              <a:buNone/>
              <a:defRPr sz="1900" b="1"/>
            </a:lvl6pPr>
            <a:lvl7pPr marL="3103240" indent="0">
              <a:buNone/>
              <a:defRPr sz="1900" b="1"/>
            </a:lvl7pPr>
            <a:lvl8pPr marL="3620441" indent="0">
              <a:buNone/>
              <a:defRPr sz="1900" b="1"/>
            </a:lvl8pPr>
            <a:lvl9pPr marL="4137643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63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08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9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411F8E-E063-4A97-98B9-881A6AE29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FB66498-08B9-4B8E-A78A-02B19FE7A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6388DE-9188-4BC5-9F4D-D67A110A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44AAFC5-DC26-4722-8679-14C99F2C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FC684E-4269-42DD-84C9-320F6297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01395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46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7209" indent="0">
              <a:buNone/>
              <a:defRPr sz="1600"/>
            </a:lvl2pPr>
            <a:lvl3pPr marL="1034416" indent="0">
              <a:buNone/>
              <a:defRPr sz="1400"/>
            </a:lvl3pPr>
            <a:lvl4pPr marL="1551616" indent="0">
              <a:buNone/>
              <a:defRPr sz="1200"/>
            </a:lvl4pPr>
            <a:lvl5pPr marL="2068827" indent="0">
              <a:buNone/>
              <a:defRPr sz="1200"/>
            </a:lvl5pPr>
            <a:lvl6pPr marL="2586029" indent="0">
              <a:buNone/>
              <a:defRPr sz="1200"/>
            </a:lvl6pPr>
            <a:lvl7pPr marL="3103240" indent="0">
              <a:buNone/>
              <a:defRPr sz="1200"/>
            </a:lvl7pPr>
            <a:lvl8pPr marL="3620441" indent="0">
              <a:buNone/>
              <a:defRPr sz="1200"/>
            </a:lvl8pPr>
            <a:lvl9pPr marL="413764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32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46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7209" indent="0">
              <a:buNone/>
              <a:defRPr sz="3200"/>
            </a:lvl2pPr>
            <a:lvl3pPr marL="1034416" indent="0">
              <a:buNone/>
              <a:defRPr sz="2600"/>
            </a:lvl3pPr>
            <a:lvl4pPr marL="1551616" indent="0">
              <a:buNone/>
              <a:defRPr sz="2300"/>
            </a:lvl4pPr>
            <a:lvl5pPr marL="2068827" indent="0">
              <a:buNone/>
              <a:defRPr sz="2300"/>
            </a:lvl5pPr>
            <a:lvl6pPr marL="2586029" indent="0">
              <a:buNone/>
              <a:defRPr sz="2300"/>
            </a:lvl6pPr>
            <a:lvl7pPr marL="3103240" indent="0">
              <a:buNone/>
              <a:defRPr sz="2300"/>
            </a:lvl7pPr>
            <a:lvl8pPr marL="3620441" indent="0">
              <a:buNone/>
              <a:defRPr sz="2300"/>
            </a:lvl8pPr>
            <a:lvl9pPr marL="4137643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7209" indent="0">
              <a:buNone/>
              <a:defRPr sz="1600"/>
            </a:lvl2pPr>
            <a:lvl3pPr marL="1034416" indent="0">
              <a:buNone/>
              <a:defRPr sz="1400"/>
            </a:lvl3pPr>
            <a:lvl4pPr marL="1551616" indent="0">
              <a:buNone/>
              <a:defRPr sz="1200"/>
            </a:lvl4pPr>
            <a:lvl5pPr marL="2068827" indent="0">
              <a:buNone/>
              <a:defRPr sz="1200"/>
            </a:lvl5pPr>
            <a:lvl6pPr marL="2586029" indent="0">
              <a:buNone/>
              <a:defRPr sz="1200"/>
            </a:lvl6pPr>
            <a:lvl7pPr marL="3103240" indent="0">
              <a:buNone/>
              <a:defRPr sz="1200"/>
            </a:lvl7pPr>
            <a:lvl8pPr marL="3620441" indent="0">
              <a:buNone/>
              <a:defRPr sz="1200"/>
            </a:lvl8pPr>
            <a:lvl9pPr marL="413764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794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01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46" y="365320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20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52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91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79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62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04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32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F4AB06-6299-42DF-A10E-8DE8FC5D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20EDAB-FB03-491B-84A1-758609CC1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3516DE7-5C8D-4F0E-BF44-088495B88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62BCE7B-AFAB-44B8-B356-A0C239AF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51CB5C-11B5-4D38-9D74-158953A5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2BAD4A-3B8E-4BEA-A6B9-1B1BA08F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8705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63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13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72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04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27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47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75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98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42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8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0FAF16-2943-4763-94B1-F8AC6F7B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508981-9819-4070-AC62-06ACA86B3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0" indent="0">
              <a:buNone/>
              <a:defRPr sz="2000" b="1"/>
            </a:lvl2pPr>
            <a:lvl3pPr marL="913093" indent="0">
              <a:buNone/>
              <a:defRPr sz="1900" b="1"/>
            </a:lvl3pPr>
            <a:lvl4pPr marL="1369641" indent="0">
              <a:buNone/>
              <a:defRPr sz="1600" b="1"/>
            </a:lvl4pPr>
            <a:lvl5pPr marL="1826188" indent="0">
              <a:buNone/>
              <a:defRPr sz="1600" b="1"/>
            </a:lvl5pPr>
            <a:lvl6pPr marL="2282748" indent="0">
              <a:buNone/>
              <a:defRPr sz="1600" b="1"/>
            </a:lvl6pPr>
            <a:lvl7pPr marL="2739286" indent="0">
              <a:buNone/>
              <a:defRPr sz="1600" b="1"/>
            </a:lvl7pPr>
            <a:lvl8pPr marL="3195827" indent="0">
              <a:buNone/>
              <a:defRPr sz="1600" b="1"/>
            </a:lvl8pPr>
            <a:lvl9pPr marL="365236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3CE2FFE-CD5A-40BF-BF09-061A98C2B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58CD6F2-8642-4215-857A-5CC92B392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0" indent="0">
              <a:buNone/>
              <a:defRPr sz="2000" b="1"/>
            </a:lvl2pPr>
            <a:lvl3pPr marL="913093" indent="0">
              <a:buNone/>
              <a:defRPr sz="1900" b="1"/>
            </a:lvl3pPr>
            <a:lvl4pPr marL="1369641" indent="0">
              <a:buNone/>
              <a:defRPr sz="1600" b="1"/>
            </a:lvl4pPr>
            <a:lvl5pPr marL="1826188" indent="0">
              <a:buNone/>
              <a:defRPr sz="1600" b="1"/>
            </a:lvl5pPr>
            <a:lvl6pPr marL="2282748" indent="0">
              <a:buNone/>
              <a:defRPr sz="1600" b="1"/>
            </a:lvl6pPr>
            <a:lvl7pPr marL="2739286" indent="0">
              <a:buNone/>
              <a:defRPr sz="1600" b="1"/>
            </a:lvl7pPr>
            <a:lvl8pPr marL="3195827" indent="0">
              <a:buNone/>
              <a:defRPr sz="1600" b="1"/>
            </a:lvl8pPr>
            <a:lvl9pPr marL="365236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AF0E52B-0171-465F-BFAC-36949798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6D2D083-6DB7-42F4-867B-041B6701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53E315C-439B-4C6E-B7F3-400CC2F8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EB1215B-CBF7-4A5B-B6E8-FD97781A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1147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4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64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127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56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23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043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56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592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647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2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21302B-83A9-41A3-ABA1-195A8E10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A0605D3-5849-4536-A64C-2B495DC3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B4AEA83-7E32-4B33-AFA5-A94FD48E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1EE0A12-0414-4DA9-B574-6EC3CD8A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50601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40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76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881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10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101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095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773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81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72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1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180488B-A2AF-44BD-BCA0-863E86B2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D185138-2F34-4758-8F4B-4344E2F6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4D71D8C-EEA0-4FA4-BE4A-781B2708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904282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514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872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197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893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305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556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54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0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65" indent="0" algn="ctr">
              <a:buNone/>
              <a:defRPr sz="2000"/>
            </a:lvl2pPr>
            <a:lvl3pPr marL="911821" indent="0" algn="ctr">
              <a:buNone/>
              <a:defRPr sz="1900"/>
            </a:lvl3pPr>
            <a:lvl4pPr marL="1367730" indent="0" algn="ctr">
              <a:buNone/>
              <a:defRPr sz="1600"/>
            </a:lvl4pPr>
            <a:lvl5pPr marL="1823645" indent="0" algn="ctr">
              <a:buNone/>
              <a:defRPr sz="1600"/>
            </a:lvl5pPr>
            <a:lvl6pPr marL="2279599" indent="0" algn="ctr">
              <a:buNone/>
              <a:defRPr sz="1600"/>
            </a:lvl6pPr>
            <a:lvl7pPr marL="2735469" indent="0" algn="ctr">
              <a:buNone/>
              <a:defRPr sz="1600"/>
            </a:lvl7pPr>
            <a:lvl8pPr marL="3191337" indent="0" algn="ctr">
              <a:buNone/>
              <a:defRPr sz="1600"/>
            </a:lvl8pPr>
            <a:lvl9pPr marL="36472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592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A0D8A1-54B6-4D3D-B131-4AD39E04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247E184-A4D9-42FF-98BC-C09074A5C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E321F8E-8209-4938-A0B1-FBDB7CBE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40" indent="0">
              <a:buNone/>
              <a:defRPr sz="1500"/>
            </a:lvl2pPr>
            <a:lvl3pPr marL="913093" indent="0">
              <a:buNone/>
              <a:defRPr sz="1200"/>
            </a:lvl3pPr>
            <a:lvl4pPr marL="1369641" indent="0">
              <a:buNone/>
              <a:defRPr sz="1100"/>
            </a:lvl4pPr>
            <a:lvl5pPr marL="1826188" indent="0">
              <a:buNone/>
              <a:defRPr sz="1100"/>
            </a:lvl5pPr>
            <a:lvl6pPr marL="2282748" indent="0">
              <a:buNone/>
              <a:defRPr sz="1100"/>
            </a:lvl6pPr>
            <a:lvl7pPr marL="2739286" indent="0">
              <a:buNone/>
              <a:defRPr sz="1100"/>
            </a:lvl7pPr>
            <a:lvl8pPr marL="3195827" indent="0">
              <a:buNone/>
              <a:defRPr sz="1100"/>
            </a:lvl8pPr>
            <a:lvl9pPr marL="365236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ED59BE4-0B27-4DCF-A950-A49E77BD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4FB5F51-B82E-4AC8-923C-F06E0AFDD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F1B0EE0-EFB2-42DA-8643-A1B371BD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85296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8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2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139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9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65" indent="0">
              <a:buNone/>
              <a:defRPr sz="2000" b="1"/>
            </a:lvl2pPr>
            <a:lvl3pPr marL="911821" indent="0">
              <a:buNone/>
              <a:defRPr sz="1900" b="1"/>
            </a:lvl3pPr>
            <a:lvl4pPr marL="1367730" indent="0">
              <a:buNone/>
              <a:defRPr sz="1600" b="1"/>
            </a:lvl4pPr>
            <a:lvl5pPr marL="1823645" indent="0">
              <a:buNone/>
              <a:defRPr sz="1600" b="1"/>
            </a:lvl5pPr>
            <a:lvl6pPr marL="2279599" indent="0">
              <a:buNone/>
              <a:defRPr sz="1600" b="1"/>
            </a:lvl6pPr>
            <a:lvl7pPr marL="2735469" indent="0">
              <a:buNone/>
              <a:defRPr sz="1600" b="1"/>
            </a:lvl7pPr>
            <a:lvl8pPr marL="3191337" indent="0">
              <a:buNone/>
              <a:defRPr sz="1600" b="1"/>
            </a:lvl8pPr>
            <a:lvl9pPr marL="36472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2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65" indent="0">
              <a:buNone/>
              <a:defRPr sz="2000" b="1"/>
            </a:lvl2pPr>
            <a:lvl3pPr marL="911821" indent="0">
              <a:buNone/>
              <a:defRPr sz="1900" b="1"/>
            </a:lvl3pPr>
            <a:lvl4pPr marL="1367730" indent="0">
              <a:buNone/>
              <a:defRPr sz="1600" b="1"/>
            </a:lvl4pPr>
            <a:lvl5pPr marL="1823645" indent="0">
              <a:buNone/>
              <a:defRPr sz="1600" b="1"/>
            </a:lvl5pPr>
            <a:lvl6pPr marL="2279599" indent="0">
              <a:buNone/>
              <a:defRPr sz="1600" b="1"/>
            </a:lvl6pPr>
            <a:lvl7pPr marL="2735469" indent="0">
              <a:buNone/>
              <a:defRPr sz="1600" b="1"/>
            </a:lvl7pPr>
            <a:lvl8pPr marL="3191337" indent="0">
              <a:buNone/>
              <a:defRPr sz="1600" b="1"/>
            </a:lvl8pPr>
            <a:lvl9pPr marL="36472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2" y="250509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148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863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4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1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65" indent="0">
              <a:buNone/>
              <a:defRPr sz="1500"/>
            </a:lvl2pPr>
            <a:lvl3pPr marL="911821" indent="0">
              <a:buNone/>
              <a:defRPr sz="1200"/>
            </a:lvl3pPr>
            <a:lvl4pPr marL="1367730" indent="0">
              <a:buNone/>
              <a:defRPr sz="1100"/>
            </a:lvl4pPr>
            <a:lvl5pPr marL="1823645" indent="0">
              <a:buNone/>
              <a:defRPr sz="1100"/>
            </a:lvl5pPr>
            <a:lvl6pPr marL="2279599" indent="0">
              <a:buNone/>
              <a:defRPr sz="1100"/>
            </a:lvl6pPr>
            <a:lvl7pPr marL="2735469" indent="0">
              <a:buNone/>
              <a:defRPr sz="1100"/>
            </a:lvl7pPr>
            <a:lvl8pPr marL="3191337" indent="0">
              <a:buNone/>
              <a:defRPr sz="1100"/>
            </a:lvl8pPr>
            <a:lvl9pPr marL="3647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187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1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865" indent="0">
              <a:buNone/>
              <a:defRPr sz="2800"/>
            </a:lvl2pPr>
            <a:lvl3pPr marL="911821" indent="0">
              <a:buNone/>
              <a:defRPr sz="2400"/>
            </a:lvl3pPr>
            <a:lvl4pPr marL="1367730" indent="0">
              <a:buNone/>
              <a:defRPr sz="2000"/>
            </a:lvl4pPr>
            <a:lvl5pPr marL="1823645" indent="0">
              <a:buNone/>
              <a:defRPr sz="2000"/>
            </a:lvl5pPr>
            <a:lvl6pPr marL="2279599" indent="0">
              <a:buNone/>
              <a:defRPr sz="2000"/>
            </a:lvl6pPr>
            <a:lvl7pPr marL="2735469" indent="0">
              <a:buNone/>
              <a:defRPr sz="2000"/>
            </a:lvl7pPr>
            <a:lvl8pPr marL="3191337" indent="0">
              <a:buNone/>
              <a:defRPr sz="2000"/>
            </a:lvl8pPr>
            <a:lvl9pPr marL="3647209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65" indent="0">
              <a:buNone/>
              <a:defRPr sz="1500"/>
            </a:lvl2pPr>
            <a:lvl3pPr marL="911821" indent="0">
              <a:buNone/>
              <a:defRPr sz="1200"/>
            </a:lvl3pPr>
            <a:lvl4pPr marL="1367730" indent="0">
              <a:buNone/>
              <a:defRPr sz="1100"/>
            </a:lvl4pPr>
            <a:lvl5pPr marL="1823645" indent="0">
              <a:buNone/>
              <a:defRPr sz="1100"/>
            </a:lvl5pPr>
            <a:lvl6pPr marL="2279599" indent="0">
              <a:buNone/>
              <a:defRPr sz="1100"/>
            </a:lvl6pPr>
            <a:lvl7pPr marL="2735469" indent="0">
              <a:buNone/>
              <a:defRPr sz="1100"/>
            </a:lvl7pPr>
            <a:lvl8pPr marL="3191337" indent="0">
              <a:buNone/>
              <a:defRPr sz="1100"/>
            </a:lvl8pPr>
            <a:lvl9pPr marL="3647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514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636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21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6" y="36521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899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032" indent="0" algn="ctr">
              <a:buNone/>
              <a:defRPr sz="2000"/>
            </a:lvl2pPr>
            <a:lvl3pPr marL="912138" indent="0" algn="ctr">
              <a:buNone/>
              <a:defRPr sz="1900"/>
            </a:lvl3pPr>
            <a:lvl4pPr marL="1368202" indent="0" algn="ctr">
              <a:buNone/>
              <a:defRPr sz="1600"/>
            </a:lvl4pPr>
            <a:lvl5pPr marL="1824279" indent="0" algn="ctr">
              <a:buNone/>
              <a:defRPr sz="1600"/>
            </a:lvl5pPr>
            <a:lvl6pPr marL="2280381" indent="0" algn="ctr">
              <a:buNone/>
              <a:defRPr sz="1600"/>
            </a:lvl6pPr>
            <a:lvl7pPr marL="2736421" indent="0" algn="ctr">
              <a:buNone/>
              <a:defRPr sz="1600"/>
            </a:lvl7pPr>
            <a:lvl8pPr marL="3192455" indent="0" algn="ctr">
              <a:buNone/>
              <a:defRPr sz="1600"/>
            </a:lvl8pPr>
            <a:lvl9pPr marL="3648496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23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7576C1-53E1-4C8B-A27C-75CC33E2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C210217-45FB-43FC-B043-72ADEEA06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40" indent="0">
              <a:buNone/>
              <a:defRPr sz="2800"/>
            </a:lvl2pPr>
            <a:lvl3pPr marL="913093" indent="0">
              <a:buNone/>
              <a:defRPr sz="2400"/>
            </a:lvl3pPr>
            <a:lvl4pPr marL="1369641" indent="0">
              <a:buNone/>
              <a:defRPr sz="2000"/>
            </a:lvl4pPr>
            <a:lvl5pPr marL="1826188" indent="0">
              <a:buNone/>
              <a:defRPr sz="2000"/>
            </a:lvl5pPr>
            <a:lvl6pPr marL="2282748" indent="0">
              <a:buNone/>
              <a:defRPr sz="2000"/>
            </a:lvl6pPr>
            <a:lvl7pPr marL="2739286" indent="0">
              <a:buNone/>
              <a:defRPr sz="2000"/>
            </a:lvl7pPr>
            <a:lvl8pPr marL="3195827" indent="0">
              <a:buNone/>
              <a:defRPr sz="2000"/>
            </a:lvl8pPr>
            <a:lvl9pPr marL="365236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561F605-A411-46B2-96C2-28489D1B9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40" indent="0">
              <a:buNone/>
              <a:defRPr sz="1500"/>
            </a:lvl2pPr>
            <a:lvl3pPr marL="913093" indent="0">
              <a:buNone/>
              <a:defRPr sz="1200"/>
            </a:lvl3pPr>
            <a:lvl4pPr marL="1369641" indent="0">
              <a:buNone/>
              <a:defRPr sz="1100"/>
            </a:lvl4pPr>
            <a:lvl5pPr marL="1826188" indent="0">
              <a:buNone/>
              <a:defRPr sz="1100"/>
            </a:lvl5pPr>
            <a:lvl6pPr marL="2282748" indent="0">
              <a:buNone/>
              <a:defRPr sz="1100"/>
            </a:lvl6pPr>
            <a:lvl7pPr marL="2739286" indent="0">
              <a:buNone/>
              <a:defRPr sz="1100"/>
            </a:lvl7pPr>
            <a:lvl8pPr marL="3195827" indent="0">
              <a:buNone/>
              <a:defRPr sz="1100"/>
            </a:lvl8pPr>
            <a:lvl9pPr marL="365236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A6B0C3A-B891-49AB-A846-1F4D278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F9ADF0-BA82-4DE6-AC96-0513ABD2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547D71-D0B8-4725-887A-78E7C0EB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91450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930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0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1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4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908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996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2" indent="0">
              <a:buNone/>
              <a:defRPr sz="2000" b="1"/>
            </a:lvl2pPr>
            <a:lvl3pPr marL="912138" indent="0">
              <a:buNone/>
              <a:defRPr sz="1900" b="1"/>
            </a:lvl3pPr>
            <a:lvl4pPr marL="1368202" indent="0">
              <a:buNone/>
              <a:defRPr sz="1600" b="1"/>
            </a:lvl4pPr>
            <a:lvl5pPr marL="1824279" indent="0">
              <a:buNone/>
              <a:defRPr sz="1600" b="1"/>
            </a:lvl5pPr>
            <a:lvl6pPr marL="2280381" indent="0">
              <a:buNone/>
              <a:defRPr sz="1600" b="1"/>
            </a:lvl6pPr>
            <a:lvl7pPr marL="2736421" indent="0">
              <a:buNone/>
              <a:defRPr sz="1600" b="1"/>
            </a:lvl7pPr>
            <a:lvl8pPr marL="3192455" indent="0">
              <a:buNone/>
              <a:defRPr sz="1600" b="1"/>
            </a:lvl8pPr>
            <a:lvl9pPr marL="36484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2" indent="0">
              <a:buNone/>
              <a:defRPr sz="2000" b="1"/>
            </a:lvl2pPr>
            <a:lvl3pPr marL="912138" indent="0">
              <a:buNone/>
              <a:defRPr sz="1900" b="1"/>
            </a:lvl3pPr>
            <a:lvl4pPr marL="1368202" indent="0">
              <a:buNone/>
              <a:defRPr sz="1600" b="1"/>
            </a:lvl4pPr>
            <a:lvl5pPr marL="1824279" indent="0">
              <a:buNone/>
              <a:defRPr sz="1600" b="1"/>
            </a:lvl5pPr>
            <a:lvl6pPr marL="2280381" indent="0">
              <a:buNone/>
              <a:defRPr sz="1600" b="1"/>
            </a:lvl6pPr>
            <a:lvl7pPr marL="2736421" indent="0">
              <a:buNone/>
              <a:defRPr sz="1600" b="1"/>
            </a:lvl7pPr>
            <a:lvl8pPr marL="3192455" indent="0">
              <a:buNone/>
              <a:defRPr sz="1600" b="1"/>
            </a:lvl8pPr>
            <a:lvl9pPr marL="36484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041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124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086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32" indent="0">
              <a:buNone/>
              <a:defRPr sz="1500"/>
            </a:lvl2pPr>
            <a:lvl3pPr marL="912138" indent="0">
              <a:buNone/>
              <a:defRPr sz="1200"/>
            </a:lvl3pPr>
            <a:lvl4pPr marL="1368202" indent="0">
              <a:buNone/>
              <a:defRPr sz="1100"/>
            </a:lvl4pPr>
            <a:lvl5pPr marL="1824279" indent="0">
              <a:buNone/>
              <a:defRPr sz="1100"/>
            </a:lvl5pPr>
            <a:lvl6pPr marL="2280381" indent="0">
              <a:buNone/>
              <a:defRPr sz="1100"/>
            </a:lvl6pPr>
            <a:lvl7pPr marL="2736421" indent="0">
              <a:buNone/>
              <a:defRPr sz="1100"/>
            </a:lvl7pPr>
            <a:lvl8pPr marL="3192455" indent="0">
              <a:buNone/>
              <a:defRPr sz="1100"/>
            </a:lvl8pPr>
            <a:lvl9pPr marL="364849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999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1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032" indent="0">
              <a:buNone/>
              <a:defRPr sz="2800"/>
            </a:lvl2pPr>
            <a:lvl3pPr marL="912138" indent="0">
              <a:buNone/>
              <a:defRPr sz="2400"/>
            </a:lvl3pPr>
            <a:lvl4pPr marL="1368202" indent="0">
              <a:buNone/>
              <a:defRPr sz="2000"/>
            </a:lvl4pPr>
            <a:lvl5pPr marL="1824279" indent="0">
              <a:buNone/>
              <a:defRPr sz="2000"/>
            </a:lvl5pPr>
            <a:lvl6pPr marL="2280381" indent="0">
              <a:buNone/>
              <a:defRPr sz="2000"/>
            </a:lvl6pPr>
            <a:lvl7pPr marL="2736421" indent="0">
              <a:buNone/>
              <a:defRPr sz="2000"/>
            </a:lvl7pPr>
            <a:lvl8pPr marL="3192455" indent="0">
              <a:buNone/>
              <a:defRPr sz="2000"/>
            </a:lvl8pPr>
            <a:lvl9pPr marL="3648496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32" indent="0">
              <a:buNone/>
              <a:defRPr sz="1500"/>
            </a:lvl2pPr>
            <a:lvl3pPr marL="912138" indent="0">
              <a:buNone/>
              <a:defRPr sz="1200"/>
            </a:lvl3pPr>
            <a:lvl4pPr marL="1368202" indent="0">
              <a:buNone/>
              <a:defRPr sz="1100"/>
            </a:lvl4pPr>
            <a:lvl5pPr marL="1824279" indent="0">
              <a:buNone/>
              <a:defRPr sz="1100"/>
            </a:lvl5pPr>
            <a:lvl6pPr marL="2280381" indent="0">
              <a:buNone/>
              <a:defRPr sz="1100"/>
            </a:lvl6pPr>
            <a:lvl7pPr marL="2736421" indent="0">
              <a:buNone/>
              <a:defRPr sz="1100"/>
            </a:lvl7pPr>
            <a:lvl8pPr marL="3192455" indent="0">
              <a:buNone/>
              <a:defRPr sz="1100"/>
            </a:lvl8pPr>
            <a:lvl9pPr marL="364849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329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642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215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215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2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CF2A33-1743-4AFF-B1F9-E577FB1F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13" tIns="45672" rIns="91313" bIns="4567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82BF8C7-4B80-4D99-87B8-514B8D3F6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3" tIns="45672" rIns="91313" bIns="4567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CFE5ED2-ABCA-4443-A4D4-0EE93EBCB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1"/>
            <a:ext cx="2743200" cy="365125"/>
          </a:xfrm>
          <a:prstGeom prst="rect">
            <a:avLst/>
          </a:prstGeom>
        </p:spPr>
        <p:txBody>
          <a:bodyPr vert="horz" lIns="91313" tIns="45672" rIns="91313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83AF-FA8E-4331-B83C-2161CE3736B8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B5C561-8AD4-4BFB-9ED0-6A9B6AEDF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1"/>
            <a:ext cx="4114800" cy="365125"/>
          </a:xfrm>
          <a:prstGeom prst="rect">
            <a:avLst/>
          </a:prstGeom>
        </p:spPr>
        <p:txBody>
          <a:bodyPr vert="horz" lIns="91313" tIns="45672" rIns="91313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615B8A7-4B89-491C-BBEE-3CB1FFC93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1"/>
            <a:ext cx="2743200" cy="365125"/>
          </a:xfrm>
          <a:prstGeom prst="rect">
            <a:avLst/>
          </a:prstGeom>
        </p:spPr>
        <p:txBody>
          <a:bodyPr vert="horz" lIns="91313" tIns="45672" rIns="91313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0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309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78" indent="-228278" algn="l" defTabSz="9130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35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3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13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54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07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57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06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60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40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93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41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88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48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86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27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67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11" y="366191"/>
            <a:ext cx="10515600" cy="13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5" tIns="45629" rIns="91175" bIns="456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11" y="1824574"/>
            <a:ext cx="10515600" cy="435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5" tIns="45629" rIns="91175" bIns="456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619"/>
            <a:ext cx="2743200" cy="366183"/>
          </a:xfrm>
          <a:prstGeom prst="rect">
            <a:avLst/>
          </a:prstGeom>
        </p:spPr>
        <p:txBody>
          <a:bodyPr vert="horz" lIns="91175" tIns="45629" rIns="91175" bIns="4562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1626">
              <a:defRPr/>
            </a:pPr>
            <a:fld id="{180EC175-EA38-4B26-B746-96E4F3AE43F7}" type="datetimeFigureOut">
              <a:rPr lang="ru-RU" smtClean="0">
                <a:cs typeface="Arial" pitchFamily="34" charset="0"/>
              </a:rPr>
              <a:pPr defTabSz="911626">
                <a:defRPr/>
              </a:pPr>
              <a:t>27.10.2025</a:t>
            </a:fld>
            <a:endParaRPr lang="ru-RU" dirty="0"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11" y="6356619"/>
            <a:ext cx="4114800" cy="366183"/>
          </a:xfrm>
          <a:prstGeom prst="rect">
            <a:avLst/>
          </a:prstGeom>
        </p:spPr>
        <p:txBody>
          <a:bodyPr vert="horz" lIns="91175" tIns="45629" rIns="91175" bIns="4562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1626"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619"/>
            <a:ext cx="2743200" cy="366183"/>
          </a:xfrm>
          <a:prstGeom prst="rect">
            <a:avLst/>
          </a:prstGeom>
        </p:spPr>
        <p:txBody>
          <a:bodyPr vert="horz" wrap="square" lIns="91175" tIns="45629" rIns="91175" bIns="4562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1626" fontAlgn="base">
              <a:spcBef>
                <a:spcPct val="0"/>
              </a:spcBef>
              <a:spcAft>
                <a:spcPct val="0"/>
              </a:spcAft>
              <a:defRPr/>
            </a:pPr>
            <a:fld id="{BBDBD2EC-D692-4760-93B6-5E123DDEF970}" type="slidenum">
              <a:rPr lang="ru-RU" altLang="ru-RU" smtClean="0">
                <a:cs typeface="Arial" pitchFamily="34" charset="0"/>
              </a:rPr>
              <a:pPr defTabSz="91162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4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607718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1215516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823261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2431030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923" indent="-227923" algn="l" defTabSz="911626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68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39549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39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31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974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89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04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45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88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47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6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04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94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8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47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600" cy="1325563"/>
          </a:xfrm>
          <a:prstGeom prst="rect">
            <a:avLst/>
          </a:prstGeom>
        </p:spPr>
        <p:txBody>
          <a:bodyPr vert="horz" lIns="50965" tIns="25487" rIns="50965" bIns="2548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57"/>
            <a:ext cx="10515600" cy="4351337"/>
          </a:xfrm>
          <a:prstGeom prst="rect">
            <a:avLst/>
          </a:prstGeom>
        </p:spPr>
        <p:txBody>
          <a:bodyPr vert="horz" lIns="50965" tIns="25487" rIns="50965" bIns="2548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965" tIns="25487" rIns="50965" bIns="2548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30"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5330">
                <a:defRPr/>
              </a:pPr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4" y="6356361"/>
            <a:ext cx="4114800" cy="365125"/>
          </a:xfrm>
          <a:prstGeom prst="rect">
            <a:avLst/>
          </a:prstGeom>
        </p:spPr>
        <p:txBody>
          <a:bodyPr vert="horz" lIns="50965" tIns="25487" rIns="50965" bIns="2548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3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965" tIns="25487" rIns="50965" bIns="2548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30"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533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34416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599" indent="-258599" algn="l" defTabSz="1034416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5802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3018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10211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7426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44628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61844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9044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96255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7209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4416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1616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8827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6029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03240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0441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7643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5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3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0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27.10.2025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3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270" tIns="34165" rIns="68270" bIns="3416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270" tIns="34165" rIns="68270" bIns="3416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3"/>
            <a:ext cx="2743200" cy="365125"/>
          </a:xfrm>
          <a:prstGeom prst="rect">
            <a:avLst/>
          </a:prstGeom>
        </p:spPr>
        <p:txBody>
          <a:bodyPr vert="horz" lIns="68270" tIns="34165" rIns="68270" bIns="3416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075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075"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3"/>
            <a:ext cx="4114800" cy="365125"/>
          </a:xfrm>
          <a:prstGeom prst="rect">
            <a:avLst/>
          </a:prstGeom>
        </p:spPr>
        <p:txBody>
          <a:bodyPr vert="horz" lIns="68270" tIns="34165" rIns="68270" bIns="3416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075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3"/>
            <a:ext cx="2743200" cy="365125"/>
          </a:xfrm>
          <a:prstGeom prst="rect">
            <a:avLst/>
          </a:prstGeom>
        </p:spPr>
        <p:txBody>
          <a:bodyPr vert="horz" lIns="68270" tIns="34165" rIns="68270" bIns="3416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075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075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182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78" indent="-227978" algn="l" defTabSz="9118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932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797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668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538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494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99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319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269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65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21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30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45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99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69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37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09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422" tIns="34247" rIns="68422" bIns="3424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422" tIns="34247" rIns="68422" bIns="3424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3"/>
            <a:ext cx="2743200" cy="365125"/>
          </a:xfrm>
          <a:prstGeom prst="rect">
            <a:avLst/>
          </a:prstGeom>
        </p:spPr>
        <p:txBody>
          <a:bodyPr vert="horz" lIns="68422" tIns="34247" rIns="68422" bIns="342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439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439">
                <a:defRPr/>
              </a:pPr>
              <a:t>10/27/2025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3"/>
            <a:ext cx="4114800" cy="365125"/>
          </a:xfrm>
          <a:prstGeom prst="rect">
            <a:avLst/>
          </a:prstGeom>
        </p:spPr>
        <p:txBody>
          <a:bodyPr vert="horz" lIns="68422" tIns="34247" rIns="68422" bIns="342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43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3"/>
            <a:ext cx="2743200" cy="365125"/>
          </a:xfrm>
          <a:prstGeom prst="rect">
            <a:avLst/>
          </a:prstGeom>
        </p:spPr>
        <p:txBody>
          <a:bodyPr vert="horz" lIns="68422" tIns="34247" rIns="68422" bIns="342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439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43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213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53" indent="-228053" algn="l" defTabSz="91213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56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89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228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263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371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434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509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612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32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38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02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279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381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421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455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496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jp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jp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Relationship Id="rId6" Type="http://schemas.microsoft.com/office/2007/relationships/hdphoto" Target="../media/hdphoto11.wdp"/><Relationship Id="rId5" Type="http://schemas.openxmlformats.org/officeDocument/2006/relationships/image" Target="../media/image55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6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openxmlformats.org/officeDocument/2006/relationships/image" Target="../media/image16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jpg"/><Relationship Id="rId10" Type="http://schemas.openxmlformats.org/officeDocument/2006/relationships/image" Target="../media/image28.png"/><Relationship Id="rId19" Type="http://schemas.openxmlformats.org/officeDocument/2006/relationships/image" Target="../media/image12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3" Type="http://schemas.openxmlformats.org/officeDocument/2006/relationships/image" Target="../media/image6.jpg"/><Relationship Id="rId21" Type="http://schemas.openxmlformats.org/officeDocument/2006/relationships/image" Target="../media/image54.png"/><Relationship Id="rId7" Type="http://schemas.openxmlformats.org/officeDocument/2006/relationships/image" Target="../media/image44.png"/><Relationship Id="rId12" Type="http://schemas.openxmlformats.org/officeDocument/2006/relationships/image" Target="../media/image48.jpeg"/><Relationship Id="rId17" Type="http://schemas.microsoft.com/office/2007/relationships/hdphoto" Target="../media/hdphoto9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6.wdp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microsoft.com/office/2007/relationships/hdphoto" Target="../media/hdphoto8.wdp"/><Relationship Id="rId10" Type="http://schemas.microsoft.com/office/2007/relationships/hdphoto" Target="../media/hdphoto7.wdp"/><Relationship Id="rId19" Type="http://schemas.microsoft.com/office/2007/relationships/hdphoto" Target="../media/hdphoto10.wdp"/><Relationship Id="rId4" Type="http://schemas.openxmlformats.org/officeDocument/2006/relationships/image" Target="../media/image10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6472" r="12200" b="5539"/>
          <a:stretch/>
        </p:blipFill>
        <p:spPr>
          <a:xfrm>
            <a:off x="10" y="-745"/>
            <a:ext cx="12182715" cy="6858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9632" y="73619"/>
            <a:ext cx="12221632" cy="471911"/>
          </a:xfrm>
          <a:prstGeom prst="rect">
            <a:avLst/>
          </a:prstGeom>
          <a:noFill/>
          <a:effectLst/>
        </p:spPr>
        <p:txBody>
          <a:bodyPr lIns="101473" tIns="50735" rIns="101473" bIns="5073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033995" fontAlgn="base">
              <a:spcBef>
                <a:spcPct val="0"/>
              </a:spcBef>
              <a:spcAft>
                <a:spcPct val="0"/>
              </a:spcAft>
              <a:tabLst>
                <a:tab pos="4179158" algn="l"/>
              </a:tabLst>
              <a:defRPr/>
            </a:pP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Генеральный штаб Вооруженных Сил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" y="3124136"/>
            <a:ext cx="12192000" cy="1200296"/>
          </a:xfrm>
          <a:prstGeom prst="rect">
            <a:avLst/>
          </a:prstGeom>
        </p:spPr>
        <p:txBody>
          <a:bodyPr wrap="square" lIns="121753" tIns="60878" rIns="121753" bIns="60878">
            <a:spAutoFit/>
          </a:bodyPr>
          <a:lstStyle/>
          <a:p>
            <a:pPr algn="ctr" defTabSz="1283615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5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«Организация формирования</a:t>
            </a:r>
          </a:p>
          <a:p>
            <a:pPr algn="ctr" defTabSz="1283615">
              <a:defRPr/>
            </a:pPr>
            <a:r>
              <a:rPr lang="ru-RU" sz="35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мобилизационного людского резерва»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434939" y="916419"/>
            <a:ext cx="1359164" cy="113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8860281" y="6190521"/>
            <a:ext cx="213974" cy="288629"/>
            <a:chOff x="-1416050" y="4388750"/>
            <a:chExt cx="527050" cy="561075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-1162050" y="4448175"/>
              <a:ext cx="0" cy="50165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-1416050" y="4448175"/>
              <a:ext cx="527050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889000" y="4388750"/>
              <a:ext cx="0" cy="122925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-1416050" y="4391925"/>
              <a:ext cx="0" cy="122925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363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29"/>
          <p:cNvSpPr/>
          <p:nvPr/>
        </p:nvSpPr>
        <p:spPr>
          <a:xfrm>
            <a:off x="7305434" y="2959755"/>
            <a:ext cx="4325785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t"/>
          <a:lstStyle/>
          <a:p>
            <a:pPr algn="ctr" defTabSz="511973">
              <a:lnSpc>
                <a:spcPct val="90000"/>
              </a:lnSpc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Увеличен возраст заключения первого контракта о пребывании в резерве</a:t>
            </a:r>
          </a:p>
        </p:txBody>
      </p:sp>
      <p:sp>
        <p:nvSpPr>
          <p:cNvPr id="40" name="Rounded Rectangle 29"/>
          <p:cNvSpPr/>
          <p:nvPr/>
        </p:nvSpPr>
        <p:spPr>
          <a:xfrm>
            <a:off x="61400" y="959213"/>
            <a:ext cx="3756329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t"/>
          <a:lstStyle/>
          <a:p>
            <a:pPr algn="ctr" defTabSz="511973">
              <a:lnSpc>
                <a:spcPct val="90000"/>
              </a:lnSpc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Увеличен предельный возраст пребывания в резерве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-14113" y="-2655"/>
            <a:ext cx="12206115" cy="55836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102006" tIns="50998" rIns="102006" bIns="50998" rtlCol="0" anchor="ctr">
            <a:noAutofit/>
          </a:bodyPr>
          <a:lstStyle/>
          <a:p>
            <a:pPr algn="ctr" defTabSz="81300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1400" y="87364"/>
            <a:ext cx="10935409" cy="468343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1588" indent="892799" algn="ctr" defTabSz="913410">
              <a:lnSpc>
                <a:spcPct val="80000"/>
              </a:lnSpc>
              <a:tabLst>
                <a:tab pos="222099" algn="l"/>
              </a:tabLst>
              <a:defRPr/>
            </a:pPr>
            <a:r>
              <a:rPr lang="ru-RU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Предельный возраст пребывания в резерве и заключения первого контракта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010139" y="12906962"/>
            <a:ext cx="442717" cy="461665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defTabSz="1217855">
              <a:defRPr/>
            </a:pPr>
            <a:r>
              <a:rPr lang="ru-RU" sz="1500" b="1" i="1" kern="0" dirty="0">
                <a:solidFill>
                  <a:sysClr val="windowText" lastClr="000000"/>
                </a:solidFill>
                <a:latin typeface="Calibri" pitchFamily="34" charset="0"/>
                <a:ea typeface="Calibri"/>
                <a:cs typeface="Arial" pitchFamily="34" charset="0"/>
              </a:rPr>
              <a:t>*</a:t>
            </a:r>
            <a:r>
              <a:rPr lang="ru-RU" sz="2400" b="1" i="1" kern="0" dirty="0">
                <a:solidFill>
                  <a:prstClr val="black"/>
                </a:solidFill>
                <a:latin typeface="Calibri" pitchFamily="34" charset="0"/>
                <a:ea typeface="Calibri"/>
                <a:cs typeface="Arial" pitchFamily="34" charset="0"/>
              </a:rPr>
              <a:t> </a:t>
            </a:r>
            <a:endParaRPr lang="ru-RU" sz="24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37130" y="6421102"/>
            <a:ext cx="787139" cy="14684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256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1" name="Группа 210"/>
          <p:cNvGrpSpPr/>
          <p:nvPr/>
        </p:nvGrpSpPr>
        <p:grpSpPr>
          <a:xfrm>
            <a:off x="11053599" y="643189"/>
            <a:ext cx="1255713" cy="6226622"/>
            <a:chOff x="13842019" y="638258"/>
            <a:chExt cx="1255713" cy="6226622"/>
          </a:xfrm>
        </p:grpSpPr>
        <p:pic>
          <p:nvPicPr>
            <p:cNvPr id="21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6"/>
            <a:stretch/>
          </p:blipFill>
          <p:spPr bwMode="auto">
            <a:xfrm>
              <a:off x="13842019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3" name="Группа 212"/>
            <p:cNvGrpSpPr/>
            <p:nvPr/>
          </p:nvGrpSpPr>
          <p:grpSpPr>
            <a:xfrm rot="1575237">
              <a:off x="14085650" y="5883521"/>
              <a:ext cx="523220" cy="981359"/>
              <a:chOff x="3611504" y="5391177"/>
              <a:chExt cx="1038205" cy="1912462"/>
            </a:xfrm>
          </p:grpSpPr>
          <p:sp>
            <p:nvSpPr>
              <p:cNvPr id="214" name="Овал 213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 rot="16200000">
                <a:off x="3174376" y="5828305"/>
                <a:ext cx="1912462" cy="10382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latin typeface="Calibri"/>
                  </a:rPr>
                  <a:t>ВС РФ</a:t>
                </a:r>
              </a:p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latin typeface="Calibri"/>
                  </a:rPr>
                  <a:t>БС-100000</a:t>
                </a:r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4119977" y="5457226"/>
                <a:ext cx="36001" cy="1640061"/>
              </a:xfrm>
              <a:prstGeom prst="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4015747" y="1820827"/>
            <a:ext cx="3143656" cy="4088895"/>
            <a:chOff x="3234522" y="886134"/>
            <a:chExt cx="958110" cy="1166507"/>
          </a:xfrm>
        </p:grpSpPr>
        <p:grpSp>
          <p:nvGrpSpPr>
            <p:cNvPr id="84" name="Группа 83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defTabSz="684517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684517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defTabSz="684517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defTabSz="684517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pic>
            <p:nvPicPr>
              <p:cNvPr id="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/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91" name="Группа 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94" name="Рисунок 9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674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4517">
                  <a:lnSpc>
                    <a:spcPct val="90000"/>
                  </a:lnSpc>
                  <a:defRPr/>
                </a:pPr>
                <a:r>
                  <a:rPr lang="ru-RU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684517">
                  <a:lnSpc>
                    <a:spcPct val="90000"/>
                  </a:lnSpc>
                  <a:defRPr/>
                </a:pPr>
                <a:endParaRPr lang="ru-RU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4517">
                  <a:lnSpc>
                    <a:spcPct val="90000"/>
                  </a:lnSpc>
                  <a:defRPr/>
                </a:pPr>
                <a:r>
                  <a:rPr lang="ru-RU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24 июля 2023 г.</a:t>
                </a:r>
              </a:p>
              <a:p>
                <a:pPr algn="ctr" defTabSz="684517">
                  <a:lnSpc>
                    <a:spcPct val="90000"/>
                  </a:lnSpc>
                  <a:defRPr/>
                </a:pPr>
                <a:r>
                  <a:rPr lang="ru-RU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326</a:t>
                </a:r>
              </a:p>
              <a:p>
                <a:pPr algn="ctr" defTabSz="684517">
                  <a:lnSpc>
                    <a:spcPct val="90000"/>
                  </a:lnSpc>
                  <a:defRPr/>
                </a:pPr>
                <a:endParaRPr lang="ru-RU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4517">
                  <a:lnSpc>
                    <a:spcPct val="90000"/>
                  </a:lnSpc>
                  <a:defRPr/>
                </a:pPr>
                <a:r>
                  <a:rPr lang="ru-RU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в отдельные законодательные акты Российской Федерации»</a:t>
                </a:r>
              </a:p>
            </p:txBody>
          </p:sp>
        </p:grpSp>
        <p:grpSp>
          <p:nvGrpSpPr>
            <p:cNvPr id="86" name="Группа 85"/>
            <p:cNvGrpSpPr/>
            <p:nvPr/>
          </p:nvGrpSpPr>
          <p:grpSpPr>
            <a:xfrm>
              <a:off x="3234522" y="1906605"/>
              <a:ext cx="891469" cy="41509"/>
              <a:chOff x="8233817" y="4618220"/>
              <a:chExt cx="3540661" cy="35840"/>
            </a:xfrm>
          </p:grpSpPr>
          <p:sp>
            <p:nvSpPr>
              <p:cNvPr id="87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0" cy="27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4517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27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4517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2" name="Rounded Rectangle 29"/>
          <p:cNvSpPr/>
          <p:nvPr/>
        </p:nvSpPr>
        <p:spPr>
          <a:xfrm>
            <a:off x="93019" y="5114843"/>
            <a:ext cx="3756329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algn="ctr" defTabSz="511973">
              <a:lnSpc>
                <a:spcPct val="90000"/>
              </a:lnSpc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Установлено право заключения контракта с гражданином, имеющим двойное гражданство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305426" y="3756362"/>
          <a:ext cx="4325784" cy="2725416"/>
        </p:xfrm>
        <a:graphic>
          <a:graphicData uri="http://schemas.openxmlformats.org/drawingml/2006/table">
            <a:tbl>
              <a:tblPr firstRow="1" firstCol="1" bandRow="1"/>
              <a:tblGrid>
                <a:gridCol w="1464380">
                  <a:extLst>
                    <a:ext uri="{9D8B030D-6E8A-4147-A177-3AD203B41FA5}">
                      <a16:colId xmlns:a16="http://schemas.microsoft.com/office/drawing/2014/main" xmlns="" val="2187590340"/>
                    </a:ext>
                  </a:extLst>
                </a:gridCol>
                <a:gridCol w="1098044">
                  <a:extLst>
                    <a:ext uri="{9D8B030D-6E8A-4147-A177-3AD203B41FA5}">
                      <a16:colId xmlns:a16="http://schemas.microsoft.com/office/drawing/2014/main" xmlns="" val="2533459885"/>
                    </a:ext>
                  </a:extLst>
                </a:gridCol>
                <a:gridCol w="1763360">
                  <a:extLst>
                    <a:ext uri="{9D8B030D-6E8A-4147-A177-3AD203B41FA5}">
                      <a16:colId xmlns:a16="http://schemas.microsoft.com/office/drawing/2014/main" xmlns="" val="3962007664"/>
                    </a:ext>
                  </a:extLst>
                </a:gridCol>
              </a:tblGrid>
              <a:tr h="351831"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Составы запаса </a:t>
                      </a:r>
                    </a:p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(воинские звания)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Предыдущая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Принятая </a:t>
                      </a:r>
                    </a:p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6780671"/>
                  </a:ext>
                </a:extLst>
              </a:tr>
              <a:tr h="30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высшие офицеры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67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000669"/>
                  </a:ext>
                </a:extLst>
              </a:tr>
              <a:tr h="35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полковники, 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капитаны 1 ранга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57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62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6913941"/>
                  </a:ext>
                </a:extLst>
              </a:tr>
              <a:tr h="70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майоры, капитаны 3 ранга, подполковники, капитаны 2 ранга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52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9623073"/>
                  </a:ext>
                </a:extLst>
              </a:tr>
              <a:tr h="30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младшие офицеры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47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8535127"/>
                  </a:ext>
                </a:extLst>
              </a:tr>
              <a:tr h="70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солдаты, матросы, сержанты, старшины, прапорщики и мичманы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42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466338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1401" y="1727587"/>
          <a:ext cx="3756329" cy="1854619"/>
        </p:xfrm>
        <a:graphic>
          <a:graphicData uri="http://schemas.openxmlformats.org/drawingml/2006/table">
            <a:tbl>
              <a:tblPr firstRow="1" firstCol="1" bandRow="1"/>
              <a:tblGrid>
                <a:gridCol w="1198957">
                  <a:extLst>
                    <a:ext uri="{9D8B030D-6E8A-4147-A177-3AD203B41FA5}">
                      <a16:colId xmlns:a16="http://schemas.microsoft.com/office/drawing/2014/main" xmlns="" val="427026519"/>
                    </a:ext>
                  </a:extLst>
                </a:gridCol>
                <a:gridCol w="1332211">
                  <a:extLst>
                    <a:ext uri="{9D8B030D-6E8A-4147-A177-3AD203B41FA5}">
                      <a16:colId xmlns:a16="http://schemas.microsoft.com/office/drawing/2014/main" xmlns="" val="1159546729"/>
                    </a:ext>
                  </a:extLst>
                </a:gridCol>
                <a:gridCol w="1225161">
                  <a:extLst>
                    <a:ext uri="{9D8B030D-6E8A-4147-A177-3AD203B41FA5}">
                      <a16:colId xmlns:a16="http://schemas.microsoft.com/office/drawing/2014/main" xmlns="" val="2197466355"/>
                    </a:ext>
                  </a:extLst>
                </a:gridCol>
              </a:tblGrid>
              <a:tr h="406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Составы запаса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(воинские звания)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Предыдущая редакция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Принятая 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4700082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1536606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5421010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7531659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r>
                        <a:rPr lang="ru-RU" sz="10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в/звания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2821854"/>
                  </a:ext>
                </a:extLst>
              </a:tr>
            </a:tbl>
          </a:graphicData>
        </a:graphic>
      </p:graphicFrame>
      <p:sp>
        <p:nvSpPr>
          <p:cNvPr id="41" name="Rounded Rectangle 29"/>
          <p:cNvSpPr/>
          <p:nvPr/>
        </p:nvSpPr>
        <p:spPr>
          <a:xfrm>
            <a:off x="7319637" y="1060960"/>
            <a:ext cx="4302161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algn="ctr" defTabSz="511973">
              <a:lnSpc>
                <a:spcPct val="90000"/>
              </a:lnSpc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Определены случаи </a:t>
            </a:r>
            <a:b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приостановления действия контракта о пребывании в резерве</a:t>
            </a: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9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12521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1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0" grpId="0" animBg="1"/>
      <p:bldP spid="112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-14514" y="-4556"/>
            <a:ext cx="12202588" cy="555152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9375" y="68410"/>
            <a:ext cx="10996472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Информационное обеспечение по привлечению граждан </a:t>
            </a:r>
          </a:p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в мобилизационный людской резерв</a:t>
            </a:r>
          </a:p>
        </p:txBody>
      </p:sp>
      <p:sp>
        <p:nvSpPr>
          <p:cNvPr id="44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546">
              <a:lnSpc>
                <a:spcPct val="80000"/>
              </a:lnSpc>
              <a:defRPr/>
            </a:pPr>
            <a:r>
              <a:rPr lang="ru-RU" sz="26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</a:t>
            </a:r>
            <a:r>
              <a:rPr lang="en-US" sz="26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0</a:t>
            </a:r>
            <a:endParaRPr lang="ru-RU" sz="26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Рисунок 62" descr="E:\Текущая работа\Резервисты\2025 год\Сайт МО РФ (БАРС)\Готовый сайт\Меню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14677" r="18618"/>
          <a:stretch/>
        </p:blipFill>
        <p:spPr bwMode="auto">
          <a:xfrm>
            <a:off x="809626" y="705490"/>
            <a:ext cx="10672762" cy="6095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Рисунок 64" descr="E:\Текущая работа\Резервисты\2025 год\Сайт МО РФ (БАРС)\Готовый сайт\Раздел (4)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7791" b="80937"/>
          <a:stretch/>
        </p:blipFill>
        <p:spPr bwMode="auto">
          <a:xfrm>
            <a:off x="123065" y="2247901"/>
            <a:ext cx="4687060" cy="4486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Рисунок 65" descr="E:\Текущая работа\Резервисты\2025 год\Сайт МО РФ (БАРС)\Готовый сайт\Раздел (4)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t="18715" r="17521" b="57244"/>
          <a:stretch/>
        </p:blipFill>
        <p:spPr bwMode="auto">
          <a:xfrm>
            <a:off x="7181849" y="2219327"/>
            <a:ext cx="4818613" cy="4514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59564" r="76619" b="30975"/>
          <a:stretch/>
        </p:blipFill>
        <p:spPr bwMode="auto">
          <a:xfrm>
            <a:off x="7373128" y="4840716"/>
            <a:ext cx="1336427" cy="6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46354" r="77213" b="44807"/>
          <a:stretch/>
        </p:blipFill>
        <p:spPr bwMode="auto">
          <a:xfrm>
            <a:off x="7349340" y="3992880"/>
            <a:ext cx="1306626" cy="60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1" t="32145" r="59701" b="59687"/>
          <a:stretch/>
        </p:blipFill>
        <p:spPr bwMode="auto">
          <a:xfrm>
            <a:off x="7459980" y="3162300"/>
            <a:ext cx="4259580" cy="5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3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885" tIns="32445" rIns="64885" bIns="32445" rtlCol="0" anchor="ctr">
            <a:noAutofit/>
          </a:bodyPr>
          <a:lstStyle/>
          <a:p>
            <a:pPr algn="ctr" defTabSz="609286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3985" y="42533"/>
            <a:ext cx="10880155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7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правовые основы содержания резерва</a:t>
            </a:r>
          </a:p>
        </p:txBody>
      </p:sp>
      <p:sp>
        <p:nvSpPr>
          <p:cNvPr id="85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87" name="Группа 86"/>
          <p:cNvGrpSpPr/>
          <p:nvPr/>
        </p:nvGrpSpPr>
        <p:grpSpPr>
          <a:xfrm>
            <a:off x="4012187" y="2133375"/>
            <a:ext cx="1654856" cy="2070008"/>
            <a:chOff x="2641934" y="1565665"/>
            <a:chExt cx="1241142" cy="1552506"/>
          </a:xfrm>
        </p:grpSpPr>
        <p:sp>
          <p:nvSpPr>
            <p:cNvPr id="94" name="TextBox 93"/>
            <p:cNvSpPr txBox="1"/>
            <p:nvPr/>
          </p:nvSpPr>
          <p:spPr>
            <a:xfrm>
              <a:off x="2641934" y="1565665"/>
              <a:ext cx="1241142" cy="155250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127984" rIns="0" bIns="31996" rtlCol="0">
              <a:noAutofit/>
            </a:bodyPr>
            <a:lstStyle/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4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17.07.2015 г. № 370</a:t>
              </a: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создании мобилизационного людского резерва Вооруженных Сил Российской Федерации»</a:t>
              </a:r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3154697" y="1633304"/>
              <a:ext cx="216571" cy="253036"/>
              <a:chOff x="880313" y="1666694"/>
              <a:chExt cx="216571" cy="253036"/>
            </a:xfrm>
          </p:grpSpPr>
          <p:sp>
            <p:nvSpPr>
              <p:cNvPr id="107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62539" tIns="81269" rIns="162539" bIns="81269" numCol="1" anchor="t" anchorCtr="0" compatLnSpc="1">
                <a:prstTxWarp prst="textNoShape">
                  <a:avLst/>
                </a:prstTxWarp>
              </a:bodyPr>
              <a:lstStyle/>
              <a:p>
                <a:pPr defTabSz="912571">
                  <a:defRPr/>
                </a:pPr>
                <a:endParaRPr lang="ru-RU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08" name="Рисунок 10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9" name="Группа 108"/>
          <p:cNvGrpSpPr/>
          <p:nvPr/>
        </p:nvGrpSpPr>
        <p:grpSpPr>
          <a:xfrm>
            <a:off x="6104020" y="2153003"/>
            <a:ext cx="1540445" cy="2062861"/>
            <a:chOff x="4306474" y="1593535"/>
            <a:chExt cx="1155334" cy="1516248"/>
          </a:xfrm>
        </p:grpSpPr>
        <p:sp>
          <p:nvSpPr>
            <p:cNvPr id="110" name="TextBox 109"/>
            <p:cNvSpPr txBox="1"/>
            <p:nvPr/>
          </p:nvSpPr>
          <p:spPr>
            <a:xfrm>
              <a:off x="4306474" y="1593535"/>
              <a:ext cx="1155334" cy="151624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95959" rIns="0" bIns="23989" rtlCol="0">
              <a:noAutofit/>
            </a:bodyPr>
            <a:lstStyle/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4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25.08.2021 г. № 492</a:t>
              </a: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мобилизационном людском резерве Вооруженных Сил </a:t>
              </a: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Федерации»</a:t>
              </a:r>
            </a:p>
          </p:txBody>
        </p:sp>
        <p:grpSp>
          <p:nvGrpSpPr>
            <p:cNvPr id="111" name="Группа 110"/>
            <p:cNvGrpSpPr/>
            <p:nvPr/>
          </p:nvGrpSpPr>
          <p:grpSpPr>
            <a:xfrm>
              <a:off x="4781186" y="1626431"/>
              <a:ext cx="216571" cy="253036"/>
              <a:chOff x="880313" y="1666694"/>
              <a:chExt cx="216571" cy="253036"/>
            </a:xfrm>
          </p:grpSpPr>
          <p:sp>
            <p:nvSpPr>
              <p:cNvPr id="112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62539" tIns="81269" rIns="162539" bIns="81269" numCol="1" anchor="t" anchorCtr="0" compatLnSpc="1">
                <a:prstTxWarp prst="textNoShape">
                  <a:avLst/>
                </a:prstTxWarp>
              </a:bodyPr>
              <a:lstStyle/>
              <a:p>
                <a:pPr defTabSz="912571">
                  <a:defRPr/>
                </a:pPr>
                <a:endParaRPr lang="ru-RU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13" name="Рисунок 1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6" name="Группа 115"/>
          <p:cNvGrpSpPr/>
          <p:nvPr/>
        </p:nvGrpSpPr>
        <p:grpSpPr>
          <a:xfrm>
            <a:off x="8059434" y="2161033"/>
            <a:ext cx="1614515" cy="2450895"/>
            <a:chOff x="3234522" y="886134"/>
            <a:chExt cx="958110" cy="1398599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3246562" y="886134"/>
              <a:ext cx="946070" cy="1398599"/>
              <a:chOff x="7851443" y="3246421"/>
              <a:chExt cx="1261426" cy="1864798"/>
            </a:xfrm>
          </p:grpSpPr>
          <p:grpSp>
            <p:nvGrpSpPr>
              <p:cNvPr id="152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58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53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54" name="Группа 153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56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7" name="Рисунок 15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5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1211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endParaRPr lang="ru-RU" sz="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30 декабря 2012 г.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288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endParaRPr lang="ru-RU" sz="1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Российской Федерации 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 вопросам создания мобилизационного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 людского резерва</a:t>
                </a: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</p:grpSp>
        <p:grpSp>
          <p:nvGrpSpPr>
            <p:cNvPr id="138" name="Группа 137"/>
            <p:cNvGrpSpPr/>
            <p:nvPr/>
          </p:nvGrpSpPr>
          <p:grpSpPr>
            <a:xfrm>
              <a:off x="3234522" y="1906600"/>
              <a:ext cx="891469" cy="92076"/>
              <a:chOff x="8233817" y="4618220"/>
              <a:chExt cx="3540661" cy="79501"/>
            </a:xfrm>
          </p:grpSpPr>
          <p:sp>
            <p:nvSpPr>
              <p:cNvPr id="149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48" cy="7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2" name="Группа 161"/>
          <p:cNvGrpSpPr/>
          <p:nvPr/>
        </p:nvGrpSpPr>
        <p:grpSpPr>
          <a:xfrm>
            <a:off x="10085196" y="2159859"/>
            <a:ext cx="1656575" cy="2055997"/>
            <a:chOff x="3234522" y="886134"/>
            <a:chExt cx="958110" cy="1166507"/>
          </a:xfrm>
        </p:grpSpPr>
        <p:grpSp>
          <p:nvGrpSpPr>
            <p:cNvPr id="163" name="Группа 162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6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73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6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69" name="Группа 16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71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72" name="Рисунок 17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0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859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endParaRPr lang="ru-RU" sz="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24 июля 2023 г.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326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endParaRPr lang="ru-RU" sz="1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Российской Федерации»</a:t>
                </a:r>
              </a:p>
            </p:txBody>
          </p:sp>
        </p:grpSp>
        <p:grpSp>
          <p:nvGrpSpPr>
            <p:cNvPr id="164" name="Группа 163"/>
            <p:cNvGrpSpPr/>
            <p:nvPr/>
          </p:nvGrpSpPr>
          <p:grpSpPr>
            <a:xfrm>
              <a:off x="3234522" y="1906564"/>
              <a:ext cx="891469" cy="91604"/>
              <a:chOff x="8233817" y="4618220"/>
              <a:chExt cx="3540661" cy="79094"/>
            </a:xfrm>
          </p:grpSpPr>
          <p:sp>
            <p:nvSpPr>
              <p:cNvPr id="165" name="Text Box 89"/>
              <p:cNvSpPr txBox="1">
                <a:spLocks noChangeArrowheads="1"/>
              </p:cNvSpPr>
              <p:nvPr/>
            </p:nvSpPr>
            <p:spPr bwMode="auto">
              <a:xfrm>
                <a:off x="9255970" y="4618220"/>
                <a:ext cx="1132051" cy="7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7" name="Группа 176"/>
          <p:cNvGrpSpPr/>
          <p:nvPr/>
        </p:nvGrpSpPr>
        <p:grpSpPr>
          <a:xfrm>
            <a:off x="3999501" y="4854037"/>
            <a:ext cx="1460136" cy="2442759"/>
            <a:chOff x="3234522" y="886135"/>
            <a:chExt cx="958110" cy="1559788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3246562" y="886135"/>
              <a:ext cx="946070" cy="1559788"/>
              <a:chOff x="7851443" y="3246421"/>
              <a:chExt cx="1261426" cy="2079716"/>
            </a:xfrm>
          </p:grpSpPr>
          <p:grpSp>
            <p:nvGrpSpPr>
              <p:cNvPr id="18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0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89" name="Группа 18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0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04" name="Рисунок 20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0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1426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28.10.2013 г. № 964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в Положение о проведении военных сборов»</a:t>
                </a:r>
              </a:p>
            </p:txBody>
          </p:sp>
        </p:grpSp>
        <p:grpSp>
          <p:nvGrpSpPr>
            <p:cNvPr id="184" name="Группа 183"/>
            <p:cNvGrpSpPr/>
            <p:nvPr/>
          </p:nvGrpSpPr>
          <p:grpSpPr>
            <a:xfrm>
              <a:off x="3234522" y="1906599"/>
              <a:ext cx="891469" cy="101822"/>
              <a:chOff x="8233817" y="4618220"/>
              <a:chExt cx="3540661" cy="87916"/>
            </a:xfrm>
          </p:grpSpPr>
          <p:sp>
            <p:nvSpPr>
              <p:cNvPr id="185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9" name="Группа 208"/>
          <p:cNvGrpSpPr/>
          <p:nvPr/>
        </p:nvGrpSpPr>
        <p:grpSpPr>
          <a:xfrm>
            <a:off x="5578364" y="4854024"/>
            <a:ext cx="1460136" cy="1906153"/>
            <a:chOff x="3234522" y="886133"/>
            <a:chExt cx="958110" cy="1211554"/>
          </a:xfrm>
        </p:grpSpPr>
        <p:grpSp>
          <p:nvGrpSpPr>
            <p:cNvPr id="210" name="Группа 209"/>
            <p:cNvGrpSpPr/>
            <p:nvPr/>
          </p:nvGrpSpPr>
          <p:grpSpPr>
            <a:xfrm>
              <a:off x="3246562" y="886133"/>
              <a:ext cx="946070" cy="1211554"/>
              <a:chOff x="7851443" y="3246421"/>
              <a:chExt cx="1261426" cy="1615405"/>
            </a:xfrm>
          </p:grpSpPr>
          <p:grpSp>
            <p:nvGrpSpPr>
              <p:cNvPr id="21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2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1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16" name="Группа 21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1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19" name="Рисунок 21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1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9"/>
                <a:ext cx="1132050" cy="962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15.08.2015 г. № 850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3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«Об утверждении Правил исчисления размера подлежащих возмещению средств федерального бюджета, затраченных …»</a:t>
                </a:r>
              </a:p>
            </p:txBody>
          </p:sp>
        </p:grpSp>
        <p:grpSp>
          <p:nvGrpSpPr>
            <p:cNvPr id="211" name="Группа 210"/>
            <p:cNvGrpSpPr/>
            <p:nvPr/>
          </p:nvGrpSpPr>
          <p:grpSpPr>
            <a:xfrm>
              <a:off x="3234522" y="1906577"/>
              <a:ext cx="891469" cy="101400"/>
              <a:chOff x="8233817" y="4618220"/>
              <a:chExt cx="3540661" cy="87552"/>
            </a:xfrm>
          </p:grpSpPr>
          <p:sp>
            <p:nvSpPr>
              <p:cNvPr id="212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4" name="Группа 223"/>
          <p:cNvGrpSpPr/>
          <p:nvPr/>
        </p:nvGrpSpPr>
        <p:grpSpPr>
          <a:xfrm>
            <a:off x="8736089" y="4854030"/>
            <a:ext cx="1460136" cy="2033154"/>
            <a:chOff x="3234522" y="886138"/>
            <a:chExt cx="958110" cy="1288343"/>
          </a:xfrm>
        </p:grpSpPr>
        <p:grpSp>
          <p:nvGrpSpPr>
            <p:cNvPr id="225" name="Группа 224"/>
            <p:cNvGrpSpPr/>
            <p:nvPr/>
          </p:nvGrpSpPr>
          <p:grpSpPr>
            <a:xfrm>
              <a:off x="3246562" y="886138"/>
              <a:ext cx="946070" cy="1288343"/>
              <a:chOff x="7851443" y="3246421"/>
              <a:chExt cx="1261426" cy="1717788"/>
            </a:xfrm>
          </p:grpSpPr>
          <p:grpSp>
            <p:nvGrpSpPr>
              <p:cNvPr id="22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3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30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31" name="Группа 23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3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34" name="Рисунок 23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1064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23.12.2015 г. № 1412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установлении размера месячного оклада гражданам Российской Федерации, пребывающим в мобилизационном людском резерве, за исключением периода прохождения военных сборов»</a:t>
                </a:r>
              </a:p>
            </p:txBody>
          </p:sp>
        </p:grpSp>
        <p:grpSp>
          <p:nvGrpSpPr>
            <p:cNvPr id="226" name="Группа 225"/>
            <p:cNvGrpSpPr/>
            <p:nvPr/>
          </p:nvGrpSpPr>
          <p:grpSpPr>
            <a:xfrm>
              <a:off x="3234522" y="1906566"/>
              <a:ext cx="891469" cy="101123"/>
              <a:chOff x="8233817" y="4618220"/>
              <a:chExt cx="3540661" cy="87313"/>
            </a:xfrm>
          </p:grpSpPr>
          <p:sp>
            <p:nvSpPr>
              <p:cNvPr id="227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9" name="Группа 238"/>
          <p:cNvGrpSpPr/>
          <p:nvPr/>
        </p:nvGrpSpPr>
        <p:grpSpPr>
          <a:xfrm>
            <a:off x="7157227" y="4854023"/>
            <a:ext cx="1460136" cy="2035399"/>
            <a:chOff x="3234522" y="886133"/>
            <a:chExt cx="958110" cy="1286026"/>
          </a:xfrm>
        </p:grpSpPr>
        <p:grpSp>
          <p:nvGrpSpPr>
            <p:cNvPr id="240" name="Группа 239"/>
            <p:cNvGrpSpPr/>
            <p:nvPr/>
          </p:nvGrpSpPr>
          <p:grpSpPr>
            <a:xfrm>
              <a:off x="3246562" y="886133"/>
              <a:ext cx="946070" cy="1286026"/>
              <a:chOff x="7851443" y="3246421"/>
              <a:chExt cx="1261426" cy="1714701"/>
            </a:xfrm>
          </p:grpSpPr>
          <p:grpSp>
            <p:nvGrpSpPr>
              <p:cNvPr id="24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5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4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46" name="Группа 24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4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49" name="Рисунок 24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4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1061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3.09.2015 г. № 933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утверждении Положения о пребывании граждан Российской Федерации в мобилизационном людском резерве»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1" name="Группа 240"/>
            <p:cNvGrpSpPr/>
            <p:nvPr/>
          </p:nvGrpSpPr>
          <p:grpSpPr>
            <a:xfrm>
              <a:off x="3234522" y="1906631"/>
              <a:ext cx="891469" cy="100859"/>
              <a:chOff x="8233817" y="4618220"/>
              <a:chExt cx="3540661" cy="87084"/>
            </a:xfrm>
          </p:grpSpPr>
          <p:sp>
            <p:nvSpPr>
              <p:cNvPr id="242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4" name="Прямоугольник 253"/>
          <p:cNvSpPr/>
          <p:nvPr/>
        </p:nvSpPr>
        <p:spPr>
          <a:xfrm>
            <a:off x="327560" y="5036331"/>
            <a:ext cx="3034421" cy="16745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131"/>
            <a:endParaRPr lang="ru-RU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55" name="Rounded Rectangle 29"/>
          <p:cNvSpPr/>
          <p:nvPr/>
        </p:nvSpPr>
        <p:spPr>
          <a:xfrm>
            <a:off x="380552" y="5078739"/>
            <a:ext cx="2932199" cy="283777"/>
          </a:xfrm>
          <a:prstGeom prst="roundRect">
            <a:avLst>
              <a:gd name="adj" fmla="val 15331"/>
            </a:avLst>
          </a:prstGeom>
          <a:gradFill flip="none" rotWithShape="1">
            <a:gsLst>
              <a:gs pos="0">
                <a:srgbClr val="FF7C80"/>
              </a:gs>
              <a:gs pos="18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Подходы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к отбору граждан в резерв</a:t>
            </a:r>
          </a:p>
        </p:txBody>
      </p:sp>
      <p:sp>
        <p:nvSpPr>
          <p:cNvPr id="256" name="Стрелка вправо 255"/>
          <p:cNvSpPr/>
          <p:nvPr/>
        </p:nvSpPr>
        <p:spPr>
          <a:xfrm>
            <a:off x="401745" y="6073357"/>
            <a:ext cx="2880000" cy="576000"/>
          </a:xfrm>
          <a:prstGeom prst="rightArrow">
            <a:avLst>
              <a:gd name="adj1" fmla="val 95805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667" tIns="0" rIns="46667" bIns="0" anchor="ctr"/>
          <a:lstStyle/>
          <a:p>
            <a:pPr algn="just" defTabSz="1206466">
              <a:lnSpc>
                <a:spcPct val="85000"/>
              </a:lnSpc>
            </a:pPr>
            <a:r>
              <a:rPr lang="ru-RU" sz="10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Соответствие граждан требованиям по возрасту, состоянию здоровья, уровню образования и физической подготовки по аналогии с военнослужащими контрактной службы</a:t>
            </a:r>
          </a:p>
        </p:txBody>
      </p:sp>
      <p:sp>
        <p:nvSpPr>
          <p:cNvPr id="257" name="Стрелка вправо 256"/>
          <p:cNvSpPr/>
          <p:nvPr/>
        </p:nvSpPr>
        <p:spPr>
          <a:xfrm>
            <a:off x="401745" y="5433024"/>
            <a:ext cx="2880000" cy="576000"/>
          </a:xfrm>
          <a:prstGeom prst="rightArrow">
            <a:avLst>
              <a:gd name="adj1" fmla="val 100000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667" tIns="0" rIns="46667" bIns="0" anchor="ctr"/>
          <a:lstStyle/>
          <a:p>
            <a:pPr algn="just" defTabSz="1206466">
              <a:lnSpc>
                <a:spcPct val="85000"/>
              </a:lnSpc>
              <a:defRPr/>
            </a:pPr>
            <a:r>
              <a:rPr lang="ru-RU" sz="10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 приоритетном порядке в резерв отбирать сотрудников ЧОП, казаков, граждан в год увольнения их с военной службы и граждан, имеющих боевой опыт </a:t>
            </a:r>
          </a:p>
        </p:txBody>
      </p:sp>
      <p:pic>
        <p:nvPicPr>
          <p:cNvPr id="258" name="Picture 2" descr="C:\Users\ab2604\Desktop\Указ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627"/>
          <a:stretch/>
        </p:blipFill>
        <p:spPr bwMode="auto">
          <a:xfrm>
            <a:off x="327551" y="862745"/>
            <a:ext cx="3034423" cy="4023084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Прямоугольник 258"/>
          <p:cNvSpPr/>
          <p:nvPr/>
        </p:nvSpPr>
        <p:spPr>
          <a:xfrm>
            <a:off x="559932" y="2202045"/>
            <a:ext cx="2595328" cy="258555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1" tIns="45675" rIns="91341" bIns="45675" rtlCol="0" anchor="ctr"/>
          <a:lstStyle/>
          <a:p>
            <a:pPr algn="ctr" defTabSz="1217431">
              <a:defRPr/>
            </a:pPr>
            <a:endParaRPr lang="ru-RU" sz="2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0" name="Прямоугольная выноска 259"/>
          <p:cNvSpPr/>
          <p:nvPr/>
        </p:nvSpPr>
        <p:spPr>
          <a:xfrm>
            <a:off x="3709140" y="901985"/>
            <a:ext cx="1862951" cy="452964"/>
          </a:xfrm>
          <a:prstGeom prst="wedgeRectCallout">
            <a:avLst>
              <a:gd name="adj1" fmla="val -78219"/>
              <a:gd name="adj2" fmla="val 236888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indent="482066" algn="just" defTabSz="1217431">
              <a:lnSpc>
                <a:spcPct val="80000"/>
              </a:lnSpc>
            </a:pPr>
            <a:endParaRPr lang="ru-RU" sz="21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grpSp>
        <p:nvGrpSpPr>
          <p:cNvPr id="261" name="Группа 260"/>
          <p:cNvGrpSpPr/>
          <p:nvPr/>
        </p:nvGrpSpPr>
        <p:grpSpPr>
          <a:xfrm>
            <a:off x="10314952" y="4854026"/>
            <a:ext cx="1460136" cy="1840884"/>
            <a:chOff x="3234522" y="886137"/>
            <a:chExt cx="958110" cy="1166508"/>
          </a:xfrm>
        </p:grpSpPr>
        <p:grpSp>
          <p:nvGrpSpPr>
            <p:cNvPr id="262" name="Группа 261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266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72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67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68" name="Группа 267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70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71" name="Рисунок 270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9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42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4.07.2013 г. № 565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5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«Об утверждении Положения 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 военно-врачебной экспертизе»</a:t>
                </a:r>
              </a:p>
            </p:txBody>
          </p:sp>
        </p:grpSp>
        <p:grpSp>
          <p:nvGrpSpPr>
            <p:cNvPr id="263" name="Группа 262"/>
            <p:cNvGrpSpPr/>
            <p:nvPr/>
          </p:nvGrpSpPr>
          <p:grpSpPr>
            <a:xfrm>
              <a:off x="3234522" y="1906566"/>
              <a:ext cx="891469" cy="101123"/>
              <a:chOff x="8233817" y="4618220"/>
              <a:chExt cx="3540661" cy="87313"/>
            </a:xfrm>
          </p:grpSpPr>
          <p:sp>
            <p:nvSpPr>
              <p:cNvPr id="264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5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6" name="Прямоугольник 275"/>
          <p:cNvSpPr/>
          <p:nvPr/>
        </p:nvSpPr>
        <p:spPr>
          <a:xfrm>
            <a:off x="3996646" y="1765235"/>
            <a:ext cx="7745116" cy="302111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7" name="Прямоугольник 276"/>
          <p:cNvSpPr/>
          <p:nvPr/>
        </p:nvSpPr>
        <p:spPr>
          <a:xfrm>
            <a:off x="3988901" y="1774936"/>
            <a:ext cx="7775587" cy="290189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072652">
              <a:lnSpc>
                <a:spcPct val="90000"/>
              </a:lnSpc>
              <a:defRPr/>
            </a:pP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Указы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Президента Российской Федерации и </a:t>
            </a: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федеральные законы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Российской Федерации</a:t>
            </a:r>
          </a:p>
        </p:txBody>
      </p:sp>
      <p:sp>
        <p:nvSpPr>
          <p:cNvPr id="278" name="Прямоугольник 277"/>
          <p:cNvSpPr/>
          <p:nvPr/>
        </p:nvSpPr>
        <p:spPr>
          <a:xfrm>
            <a:off x="4033771" y="4470446"/>
            <a:ext cx="7745116" cy="302111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9" name="Прямоугольник 278"/>
          <p:cNvSpPr/>
          <p:nvPr/>
        </p:nvSpPr>
        <p:spPr>
          <a:xfrm>
            <a:off x="4026027" y="4480147"/>
            <a:ext cx="7775587" cy="290189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072652">
              <a:lnSpc>
                <a:spcPct val="90000"/>
              </a:lnSpc>
            </a:pP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Постановления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Правительства Российской Федерации </a:t>
            </a: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" name="Прямоугольник 280"/>
          <p:cNvSpPr/>
          <p:nvPr/>
        </p:nvSpPr>
        <p:spPr>
          <a:xfrm>
            <a:off x="3996646" y="863489"/>
            <a:ext cx="8014732" cy="521545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2" name="Прямоугольник 281"/>
          <p:cNvSpPr/>
          <p:nvPr/>
        </p:nvSpPr>
        <p:spPr>
          <a:xfrm>
            <a:off x="4230827" y="877668"/>
            <a:ext cx="7815897" cy="545662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206466">
              <a:lnSpc>
                <a:spcPct val="85000"/>
              </a:lnSpc>
            </a:pPr>
            <a:r>
              <a:rPr lang="ru-RU" sz="1700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 </a:t>
            </a:r>
            <a:r>
              <a:rPr lang="ru-RU" sz="1700" b="1" kern="0" dirty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УСТАНОВИТЬ ЧИСЛЕННОСТЬ </a:t>
            </a:r>
            <a:r>
              <a:rPr lang="ru-RU" sz="17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МОБИЛИЗАЦИОННОГО ЛЮДСКОГО РЕЗЕРВА </a:t>
            </a:r>
            <a:r>
              <a:rPr lang="ru-RU" sz="1700" b="1" kern="0" spc="-27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ВООРУЖЕННЫХ СИЛ РОССИЙСКОЙ ФЕДЕРАЦИИ В КОЛИЧЕСТВЕ </a:t>
            </a:r>
            <a:r>
              <a:rPr lang="ru-RU" sz="1700" b="1" kern="0" spc="-27" dirty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100 ТЫС. ЧЕЛОВЕК</a:t>
            </a:r>
          </a:p>
        </p:txBody>
      </p:sp>
      <p:pic>
        <p:nvPicPr>
          <p:cNvPr id="2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36" y="863479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" name="Овал 283"/>
          <p:cNvSpPr/>
          <p:nvPr/>
        </p:nvSpPr>
        <p:spPr>
          <a:xfrm>
            <a:off x="3528986" y="935083"/>
            <a:ext cx="376099" cy="384004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5" name="Скругленный прямоугольник 1"/>
          <p:cNvSpPr/>
          <p:nvPr/>
        </p:nvSpPr>
        <p:spPr>
          <a:xfrm rot="18868575">
            <a:off x="3597280" y="1090503"/>
            <a:ext cx="310024" cy="6832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6" name="Скругленный прямоугольник 285"/>
          <p:cNvSpPr/>
          <p:nvPr/>
        </p:nvSpPr>
        <p:spPr>
          <a:xfrm rot="2770301">
            <a:off x="3574670" y="1133613"/>
            <a:ext cx="124524" cy="83731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1873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Прямоугольник 334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885" tIns="32445" rIns="64885" bIns="32445" rtlCol="0" anchor="ctr">
            <a:noAutofit/>
          </a:bodyPr>
          <a:lstStyle/>
          <a:p>
            <a:pPr algn="ctr" defTabSz="609286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541867" y="42533"/>
            <a:ext cx="110004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7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latin typeface="Arial" panose="020B0604020202020204" pitchFamily="34" charset="0"/>
                <a:cs typeface="Arial" panose="020B0604020202020204" pitchFamily="34" charset="0"/>
              </a:rPr>
              <a:t>Категории годности граждан к поступлению в резерв</a:t>
            </a:r>
          </a:p>
        </p:txBody>
      </p:sp>
      <p:sp>
        <p:nvSpPr>
          <p:cNvPr id="337" name="Номер слайда 1"/>
          <p:cNvSpPr txBox="1">
            <a:spLocks/>
          </p:cNvSpPr>
          <p:nvPr/>
        </p:nvSpPr>
        <p:spPr>
          <a:xfrm>
            <a:off x="11542333" y="45373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6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2</a:t>
            </a:r>
            <a:endParaRPr lang="ru-RU" sz="26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207034" y="986869"/>
            <a:ext cx="11559396" cy="2489150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Освидетельствование граждан при поступлении в резерв возлагается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военно-врачебные комиссии военных комиссариатов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муниципальных образований.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Военно-врачебная комиссия при необходимости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выносит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отношении гражданина, поступающего в резерв,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конкретном роде войск Вооруженных Сил, обучению (военной службе) по конкретной военно-учетной специальности.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результатам освидетельствования на основании заключений врачей-специалистов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дается 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следующим категориям: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 -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 - годен к военной службе с незначительными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ограничениями;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- ограниченно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 - временно не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 - не годен к военной службе.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Группа 53"/>
          <p:cNvGrpSpPr/>
          <p:nvPr/>
        </p:nvGrpSpPr>
        <p:grpSpPr>
          <a:xfrm>
            <a:off x="8395006" y="4101126"/>
            <a:ext cx="2692715" cy="2489150"/>
            <a:chOff x="12858153" y="-1657146"/>
            <a:chExt cx="1949416" cy="1194748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3278">
                <a:defRPr/>
              </a:pPr>
              <a:endParaRPr lang="ru-RU" sz="1400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 Box 42"/>
            <p:cNvSpPr txBox="1">
              <a:spLocks noChangeArrowheads="1"/>
            </p:cNvSpPr>
            <p:nvPr/>
          </p:nvSpPr>
          <p:spPr bwMode="auto">
            <a:xfrm>
              <a:off x="12867157" y="-871265"/>
              <a:ext cx="1915737" cy="21103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ограниченно годен </a:t>
              </a:r>
            </a:p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военной службе</a:t>
              </a:r>
              <a:endParaRPr lang="ru-RU" sz="1400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484155" y="4101126"/>
            <a:ext cx="2692715" cy="2489150"/>
            <a:chOff x="12858153" y="-1657146"/>
            <a:chExt cx="1949416" cy="1194748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3278">
                <a:defRPr/>
              </a:pPr>
              <a:endParaRPr lang="ru-RU" sz="1400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 Box 42"/>
            <p:cNvSpPr txBox="1">
              <a:spLocks noChangeArrowheads="1"/>
            </p:cNvSpPr>
            <p:nvPr/>
          </p:nvSpPr>
          <p:spPr bwMode="auto">
            <a:xfrm>
              <a:off x="12867157" y="-924025"/>
              <a:ext cx="1915737" cy="3165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Годен к военной службе </a:t>
              </a:r>
            </a:p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с незначительными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ограничениями</a:t>
              </a:r>
              <a:endParaRPr lang="ru-RU" sz="1400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742245" y="4101126"/>
            <a:ext cx="2692715" cy="2489150"/>
            <a:chOff x="12858153" y="-1657146"/>
            <a:chExt cx="1949416" cy="1194748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3278">
                <a:defRPr/>
              </a:pPr>
              <a:endParaRPr lang="ru-RU" sz="1400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 Box 42"/>
            <p:cNvSpPr txBox="1">
              <a:spLocks noChangeArrowheads="1"/>
            </p:cNvSpPr>
            <p:nvPr/>
          </p:nvSpPr>
          <p:spPr bwMode="auto">
            <a:xfrm>
              <a:off x="12867157" y="-815868"/>
              <a:ext cx="1915737" cy="1002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indent="143988" algn="just" defTabSz="913093" eaLnBrk="1" hangingPunct="1">
                <a:lnSpc>
                  <a:spcPct val="95000"/>
                </a:lnSpc>
                <a:spcBef>
                  <a:spcPts val="0"/>
                </a:spcBef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Годен к военной службе</a:t>
              </a:r>
              <a:endParaRPr lang="ru-RU" sz="1400" b="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7" name="Text Box 42"/>
            <p:cNvSpPr txBox="1">
              <a:spLocks noChangeArrowheads="1"/>
            </p:cNvSpPr>
            <p:nvPr/>
          </p:nvSpPr>
          <p:spPr bwMode="auto">
            <a:xfrm>
              <a:off x="13342218" y="-1435058"/>
              <a:ext cx="873527" cy="4431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8189">
                <a:spcBef>
                  <a:spcPts val="0"/>
                </a:spcBef>
                <a:defRPr/>
              </a:pPr>
              <a:r>
                <a:rPr lang="ru-RU" sz="6000" dirty="0"/>
                <a:t>А</a:t>
              </a:r>
            </a:p>
          </p:txBody>
        </p:sp>
      </p:grpSp>
      <p:sp>
        <p:nvSpPr>
          <p:cNvPr id="80" name="Скругленный прямоугольник 79"/>
          <p:cNvSpPr/>
          <p:nvPr/>
        </p:nvSpPr>
        <p:spPr>
          <a:xfrm>
            <a:off x="754681" y="3579966"/>
            <a:ext cx="10333039" cy="428019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3988" algn="ctr">
              <a:lnSpc>
                <a:spcPct val="95000"/>
              </a:lnSpc>
            </a:pPr>
            <a:r>
              <a:rPr lang="ru-RU" sz="1800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 мобилизационный людской резерв могут быть зачислены граждане, </a:t>
            </a:r>
            <a:r>
              <a:rPr lang="ru-RU" sz="1800" b="1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имеющие категорию годности:</a:t>
            </a:r>
            <a:endParaRPr lang="ru-RU" sz="1800" b="1" kern="0" dirty="0">
              <a:solidFill>
                <a:prstClr val="black">
                  <a:alpha val="82000"/>
                </a:prst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5158197" y="4563826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8189">
              <a:spcBef>
                <a:spcPts val="0"/>
              </a:spcBef>
              <a:defRPr/>
            </a:pPr>
            <a:r>
              <a:rPr lang="ru-RU" sz="6000" dirty="0"/>
              <a:t>Б</a:t>
            </a:r>
          </a:p>
        </p:txBody>
      </p:sp>
      <p:sp>
        <p:nvSpPr>
          <p:cNvPr id="84" name="Text Box 42"/>
          <p:cNvSpPr txBox="1">
            <a:spLocks noChangeArrowheads="1"/>
          </p:cNvSpPr>
          <p:nvPr/>
        </p:nvSpPr>
        <p:spPr bwMode="auto">
          <a:xfrm>
            <a:off x="9127232" y="4584861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8189">
              <a:spcBef>
                <a:spcPts val="0"/>
              </a:spcBef>
              <a:defRPr/>
            </a:pPr>
            <a:r>
              <a:rPr lang="ru-RU" sz="6000" dirty="0"/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3688745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5571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911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Мобилизационный людской резерв Вооруженных Сил Российской Федерации</a:t>
            </a:r>
          </a:p>
        </p:txBody>
      </p:sp>
      <p:pic>
        <p:nvPicPr>
          <p:cNvPr id="79" name="Picture 4" descr="C:\Users\ab3104.S\Desktop\Фото СВО\1_ucheniya_vdv_desant_mi-8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3" b="4150"/>
          <a:stretch/>
        </p:blipFill>
        <p:spPr bwMode="auto">
          <a:xfrm>
            <a:off x="240887" y="5140964"/>
            <a:ext cx="2640000" cy="1584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81405" y="868284"/>
            <a:ext cx="9778628" cy="549239"/>
            <a:chOff x="137268" y="848631"/>
            <a:chExt cx="7333971" cy="411929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574574" y="869401"/>
              <a:ext cx="4846868" cy="391159"/>
            </a:xfrm>
            <a:prstGeom prst="rect">
              <a:avLst/>
            </a:prstGeom>
            <a:gradFill flip="none" rotWithShape="1">
              <a:gsLst>
                <a:gs pos="0">
                  <a:srgbClr val="5AA2AE">
                    <a:lumMod val="75000"/>
                    <a:alpha val="40000"/>
                  </a:srgbClr>
                </a:gs>
                <a:gs pos="18000">
                  <a:schemeClr val="bg1">
                    <a:lumMod val="65000"/>
                  </a:schemeClr>
                </a:gs>
                <a:gs pos="73000">
                  <a:schemeClr val="bg2">
                    <a:lumMod val="90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841551" y="945391"/>
              <a:ext cx="6629688" cy="24468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defTabSz="913025">
                <a:lnSpc>
                  <a:spcPct val="80000"/>
                </a:lnSpc>
                <a:defRPr/>
              </a:pPr>
              <a:r>
                <a:rPr lang="ru-RU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E7E6E6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kern="0" dirty="0">
                  <a:ln w="317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СОЗДАНА</a:t>
              </a:r>
              <a:r>
                <a:rPr lang="ru-RU" b="1" kern="0" dirty="0">
                  <a:ln w="3175">
                    <a:noFill/>
                    <a:prstDash val="solid"/>
                  </a:ln>
                  <a:solidFill>
                    <a:prstClr val="white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</a:t>
              </a:r>
              <a:r>
                <a:rPr lang="ru-RU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НОРМАТИВНАЯ ПРАВОВАЯ БАЗА</a:t>
              </a:r>
              <a:endParaRPr lang="ru-RU" sz="1100" b="1" kern="0" dirty="0">
                <a:ln w="3175">
                  <a:noFill/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0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68" y="849649"/>
              <a:ext cx="73906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Прямоугольник 1"/>
            <p:cNvSpPr/>
            <p:nvPr/>
          </p:nvSpPr>
          <p:spPr>
            <a:xfrm>
              <a:off x="331023" y="848631"/>
              <a:ext cx="400931" cy="181598"/>
            </a:xfrm>
            <a:custGeom>
              <a:avLst/>
              <a:gdLst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9386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4814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762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508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061" h="431299">
                  <a:moveTo>
                    <a:pt x="0" y="0"/>
                  </a:moveTo>
                  <a:lnTo>
                    <a:pt x="497061" y="5080"/>
                  </a:lnTo>
                  <a:lnTo>
                    <a:pt x="248141" y="431299"/>
                  </a:lnTo>
                  <a:lnTo>
                    <a:pt x="0" y="43129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3D4A8">
                    <a:alpha val="20000"/>
                  </a:srgbClr>
                </a:gs>
                <a:gs pos="25000">
                  <a:srgbClr val="21D6E0">
                    <a:alpha val="20000"/>
                  </a:srgbClr>
                </a:gs>
                <a:gs pos="75000">
                  <a:srgbClr val="0087E6">
                    <a:alpha val="20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1080000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>
              <a:off x="177058" y="910708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8" name="Скругленный прямоугольник 1"/>
            <p:cNvSpPr/>
            <p:nvPr/>
          </p:nvSpPr>
          <p:spPr>
            <a:xfrm rot="18868575">
              <a:off x="228285" y="1027273"/>
              <a:ext cx="232518" cy="51240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9" name="Скругленный прямоугольник 88"/>
            <p:cNvSpPr/>
            <p:nvPr/>
          </p:nvSpPr>
          <p:spPr>
            <a:xfrm rot="2770301">
              <a:off x="211327" y="1059599"/>
              <a:ext cx="93393" cy="6279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81405" y="1717115"/>
            <a:ext cx="9778628" cy="549239"/>
            <a:chOff x="183025" y="1564699"/>
            <a:chExt cx="9778628" cy="549239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766097" y="1592393"/>
              <a:ext cx="9195556" cy="521545"/>
              <a:chOff x="644533" y="2267504"/>
              <a:chExt cx="7436235" cy="197882"/>
            </a:xfrm>
          </p:grpSpPr>
          <p:sp>
            <p:nvSpPr>
              <p:cNvPr id="103" name="Прямоугольник 102"/>
              <p:cNvSpPr/>
              <p:nvPr/>
            </p:nvSpPr>
            <p:spPr>
              <a:xfrm>
                <a:off x="644533" y="2267504"/>
                <a:ext cx="5744984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Прямоугольник 103"/>
              <p:cNvSpPr/>
              <p:nvPr/>
            </p:nvSpPr>
            <p:spPr>
              <a:xfrm>
                <a:off x="932399" y="2299940"/>
                <a:ext cx="7148369" cy="123781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3025">
                  <a:lnSpc>
                    <a:spcPct val="80000"/>
                  </a:lnSpc>
                  <a:defRPr/>
                </a:pPr>
                <a:r>
                  <a:rPr lang="ru-RU" b="1" kern="0" dirty="0">
                    <a:ln w="3175">
                      <a:solidFill>
                        <a:srgbClr val="44546A">
                          <a:satMod val="155000"/>
                        </a:srgbClr>
                      </a:solidFill>
                      <a:prstDash val="solid"/>
                    </a:ln>
                    <a:solidFill>
                      <a:srgbClr val="E7E6E6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b="1" kern="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РАЗРАБОТАНА </a:t>
                </a:r>
                <a:r>
                  <a:rPr lang="ru-RU" b="1" kern="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СИСТЕМА ПОДГОТОВКИ</a:t>
                </a:r>
                <a:endParaRPr lang="ru-RU" sz="1100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6" name="Группа 95"/>
            <p:cNvGrpSpPr/>
            <p:nvPr/>
          </p:nvGrpSpPr>
          <p:grpSpPr>
            <a:xfrm>
              <a:off x="183025" y="1564699"/>
              <a:ext cx="985415" cy="549237"/>
              <a:chOff x="227715" y="2129046"/>
              <a:chExt cx="916263" cy="1332447"/>
            </a:xfrm>
          </p:grpSpPr>
          <p:pic>
            <p:nvPicPr>
              <p:cNvPr id="101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97" name="Овал 96"/>
            <p:cNvSpPr/>
            <p:nvPr/>
          </p:nvSpPr>
          <p:spPr>
            <a:xfrm>
              <a:off x="236077" y="1647469"/>
              <a:ext cx="376099" cy="384004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302166" y="1682035"/>
              <a:ext cx="191388" cy="310024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00" name="Скругленный прямоугольник 99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12" name="Группа 11"/>
          <p:cNvGrpSpPr/>
          <p:nvPr/>
        </p:nvGrpSpPr>
        <p:grpSpPr>
          <a:xfrm>
            <a:off x="181405" y="4263607"/>
            <a:ext cx="11056316" cy="549239"/>
            <a:chOff x="137268" y="3061403"/>
            <a:chExt cx="8292237" cy="411929"/>
          </a:xfrm>
        </p:grpSpPr>
        <p:grpSp>
          <p:nvGrpSpPr>
            <p:cNvPr id="117" name="Группа 116"/>
            <p:cNvGrpSpPr/>
            <p:nvPr/>
          </p:nvGrpSpPr>
          <p:grpSpPr>
            <a:xfrm>
              <a:off x="574572" y="3082173"/>
              <a:ext cx="7854933" cy="391159"/>
              <a:chOff x="644533" y="2267504"/>
              <a:chExt cx="8469472" cy="197882"/>
            </a:xfrm>
          </p:grpSpPr>
          <p:sp>
            <p:nvSpPr>
              <p:cNvPr id="125" name="Прямоугольник 124"/>
              <p:cNvSpPr/>
              <p:nvPr/>
            </p:nvSpPr>
            <p:spPr>
              <a:xfrm>
                <a:off x="644533" y="2267504"/>
                <a:ext cx="6986291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6" name="Прямоугольник 125"/>
              <p:cNvSpPr/>
              <p:nvPr/>
            </p:nvSpPr>
            <p:spPr>
              <a:xfrm>
                <a:off x="906790" y="2305947"/>
                <a:ext cx="8207215" cy="123781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3025">
                  <a:lnSpc>
                    <a:spcPct val="80000"/>
                  </a:lnSpc>
                  <a:defRPr/>
                </a:pPr>
                <a:r>
                  <a:rPr lang="ru-RU" b="1" kern="0" spc="-4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ОРГАНИЗОВАНО ПРИМЕНЕНИЕ  </a:t>
                </a:r>
                <a:r>
                  <a:rPr lang="ru-RU" b="1" kern="0" spc="-4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В  ХОДЕ  СТРАТЕГИЧЕСКИХ  УЧЕНИЙ</a:t>
                </a:r>
              </a:p>
            </p:txBody>
          </p:sp>
        </p:grpSp>
        <p:grpSp>
          <p:nvGrpSpPr>
            <p:cNvPr id="118" name="Группа 117"/>
            <p:cNvGrpSpPr/>
            <p:nvPr/>
          </p:nvGrpSpPr>
          <p:grpSpPr>
            <a:xfrm>
              <a:off x="137268" y="3061403"/>
              <a:ext cx="739061" cy="411928"/>
              <a:chOff x="227715" y="2129046"/>
              <a:chExt cx="916263" cy="1332447"/>
            </a:xfrm>
          </p:grpSpPr>
          <p:pic>
            <p:nvPicPr>
              <p:cNvPr id="123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4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19" name="Овал 118"/>
            <p:cNvSpPr/>
            <p:nvPr/>
          </p:nvSpPr>
          <p:spPr>
            <a:xfrm>
              <a:off x="177058" y="3123480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20" name="Группа 119"/>
            <p:cNvGrpSpPr/>
            <p:nvPr/>
          </p:nvGrpSpPr>
          <p:grpSpPr>
            <a:xfrm>
              <a:off x="226624" y="3149405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22" name="Скругленный прямоугольник 12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181405" y="3414775"/>
            <a:ext cx="11056316" cy="549239"/>
            <a:chOff x="137268" y="2508210"/>
            <a:chExt cx="8292237" cy="411929"/>
          </a:xfrm>
        </p:grpSpPr>
        <p:grpSp>
          <p:nvGrpSpPr>
            <p:cNvPr id="139" name="Группа 138"/>
            <p:cNvGrpSpPr/>
            <p:nvPr/>
          </p:nvGrpSpPr>
          <p:grpSpPr>
            <a:xfrm>
              <a:off x="574573" y="2528980"/>
              <a:ext cx="7854932" cy="391159"/>
              <a:chOff x="644534" y="2267504"/>
              <a:chExt cx="8469471" cy="197882"/>
            </a:xfrm>
          </p:grpSpPr>
          <p:sp>
            <p:nvSpPr>
              <p:cNvPr id="147" name="Прямоугольник 146"/>
              <p:cNvSpPr/>
              <p:nvPr/>
            </p:nvSpPr>
            <p:spPr>
              <a:xfrm>
                <a:off x="644534" y="2267504"/>
                <a:ext cx="6612656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8" name="Прямоугольник 147"/>
              <p:cNvSpPr/>
              <p:nvPr/>
            </p:nvSpPr>
            <p:spPr>
              <a:xfrm>
                <a:off x="906790" y="2305947"/>
                <a:ext cx="8207215" cy="123781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3025">
                  <a:lnSpc>
                    <a:spcPct val="80000"/>
                  </a:lnSpc>
                  <a:defRPr/>
                </a:pPr>
                <a:r>
                  <a:rPr lang="ru-RU" b="1" kern="0" spc="-4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ОСУЩЕСТВЛЯЕТСЯ  </a:t>
                </a:r>
                <a:r>
                  <a:rPr lang="ru-RU" b="1" kern="0" spc="-4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МЕДИЦИНСКОЕ  И  ВЕЩЕВОЕ  ОБЕСПЕЧЕНИЕ</a:t>
                </a:r>
              </a:p>
            </p:txBody>
          </p:sp>
        </p:grpSp>
        <p:grpSp>
          <p:nvGrpSpPr>
            <p:cNvPr id="140" name="Группа 139"/>
            <p:cNvGrpSpPr/>
            <p:nvPr/>
          </p:nvGrpSpPr>
          <p:grpSpPr>
            <a:xfrm>
              <a:off x="137268" y="2508210"/>
              <a:ext cx="739061" cy="411928"/>
              <a:chOff x="227715" y="2129046"/>
              <a:chExt cx="916263" cy="1332447"/>
            </a:xfrm>
          </p:grpSpPr>
          <p:pic>
            <p:nvPicPr>
              <p:cNvPr id="145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6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41" name="Овал 140"/>
            <p:cNvSpPr/>
            <p:nvPr/>
          </p:nvSpPr>
          <p:spPr>
            <a:xfrm>
              <a:off x="177058" y="2570287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42" name="Группа 141"/>
            <p:cNvGrpSpPr/>
            <p:nvPr/>
          </p:nvGrpSpPr>
          <p:grpSpPr>
            <a:xfrm>
              <a:off x="226624" y="2596212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44" name="Скругленный прямоугольник 143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pic>
        <p:nvPicPr>
          <p:cNvPr id="19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" name="Прямоугольник 182"/>
          <p:cNvSpPr/>
          <p:nvPr/>
        </p:nvSpPr>
        <p:spPr>
          <a:xfrm>
            <a:off x="3218693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" name="Прямоугольник 191"/>
          <p:cNvSpPr/>
          <p:nvPr/>
        </p:nvSpPr>
        <p:spPr>
          <a:xfrm>
            <a:off x="6241397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9302320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>
            <a:off x="9894559" y="2553259"/>
            <a:ext cx="1821917" cy="2346373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8141368" y="726056"/>
            <a:ext cx="40084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37" y="777854"/>
            <a:ext cx="1287356" cy="16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Рисунок 149"/>
          <p:cNvPicPr>
            <a:picLocks/>
          </p:cNvPicPr>
          <p:nvPr/>
        </p:nvPicPr>
        <p:blipFill rotWithShape="1">
          <a:blip r:embed="rId8"/>
          <a:srcRect l="14594" t="6910" r="16697" b="9815"/>
          <a:stretch/>
        </p:blipFill>
        <p:spPr>
          <a:xfrm>
            <a:off x="6301605" y="5140964"/>
            <a:ext cx="2640000" cy="1584000"/>
          </a:xfrm>
          <a:prstGeom prst="rect">
            <a:avLst/>
          </a:prstGeom>
        </p:spPr>
      </p:pic>
      <p:pic>
        <p:nvPicPr>
          <p:cNvPr id="178" name="Picture 3" descr="D:\документы\медиа\13.07\unnamed (6).jpg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1"/>
          <a:stretch/>
        </p:blipFill>
        <p:spPr bwMode="auto">
          <a:xfrm>
            <a:off x="3293953" y="5140964"/>
            <a:ext cx="2640000" cy="1584000"/>
          </a:xfrm>
          <a:prstGeom prst="rect">
            <a:avLst/>
          </a:prstGeom>
          <a:extLst/>
        </p:spPr>
      </p:pic>
      <p:pic>
        <p:nvPicPr>
          <p:cNvPr id="180" name="Picture 5" descr="D:\документы\медиа\13.07\wr-960 (1).jpg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972635" y="2615481"/>
            <a:ext cx="1680000" cy="2256000"/>
          </a:xfrm>
          <a:prstGeom prst="rect">
            <a:avLst/>
          </a:prstGeom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37" y="815277"/>
            <a:ext cx="1246149" cy="160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57" y="815268"/>
            <a:ext cx="1253684" cy="15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" name="Рисунок 181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83" y="5140964"/>
            <a:ext cx="2640000" cy="1584000"/>
          </a:xfrm>
          <a:prstGeom prst="rect">
            <a:avLst/>
          </a:prstGeom>
        </p:spPr>
      </p:pic>
      <p:pic>
        <p:nvPicPr>
          <p:cNvPr id="181" name="Picture 3" descr="C:\Users\ab2601.S\Desktop\картинки\карта мир 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152" y="4190829"/>
            <a:ext cx="888987" cy="66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81405" y="2565937"/>
            <a:ext cx="9780248" cy="549237"/>
            <a:chOff x="181405" y="2284826"/>
            <a:chExt cx="9780248" cy="549237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766097" y="2288817"/>
              <a:ext cx="9195556" cy="521545"/>
              <a:chOff x="644533" y="2267504"/>
              <a:chExt cx="7436235" cy="197882"/>
            </a:xfrm>
          </p:grpSpPr>
          <p:sp>
            <p:nvSpPr>
              <p:cNvPr id="114" name="Прямоугольник 113"/>
              <p:cNvSpPr/>
              <p:nvPr/>
            </p:nvSpPr>
            <p:spPr>
              <a:xfrm>
                <a:off x="644533" y="2267504"/>
                <a:ext cx="6184751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5" name="Прямоугольник 114"/>
              <p:cNvSpPr/>
              <p:nvPr/>
            </p:nvSpPr>
            <p:spPr>
              <a:xfrm>
                <a:off x="932399" y="2305947"/>
                <a:ext cx="7148369" cy="123781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3025">
                  <a:lnSpc>
                    <a:spcPct val="80000"/>
                  </a:lnSpc>
                  <a:defRPr/>
                </a:pPr>
                <a:r>
                  <a:rPr lang="ru-RU" b="1" kern="0" dirty="0">
                    <a:ln w="3175">
                      <a:solidFill>
                        <a:srgbClr val="44546A">
                          <a:satMod val="155000"/>
                        </a:srgbClr>
                      </a:solidFill>
                      <a:prstDash val="solid"/>
                    </a:ln>
                    <a:solidFill>
                      <a:srgbClr val="E7E6E6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b="1" kern="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УСТАНОВЛЕНО  </a:t>
                </a:r>
                <a:r>
                  <a:rPr lang="ru-RU" b="1" kern="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ФИНАНСОВОЕ  ОБЕСПЕЧЕНИЯ</a:t>
                </a:r>
                <a:endParaRPr lang="ru-RU" sz="1100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6" name="Группа 195"/>
            <p:cNvGrpSpPr/>
            <p:nvPr/>
          </p:nvGrpSpPr>
          <p:grpSpPr>
            <a:xfrm>
              <a:off x="181405" y="2284826"/>
              <a:ext cx="985415" cy="549237"/>
              <a:chOff x="227715" y="2129046"/>
              <a:chExt cx="916263" cy="1332447"/>
            </a:xfrm>
          </p:grpSpPr>
          <p:pic>
            <p:nvPicPr>
              <p:cNvPr id="197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8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99" name="Овал 198"/>
            <p:cNvSpPr/>
            <p:nvPr/>
          </p:nvSpPr>
          <p:spPr>
            <a:xfrm>
              <a:off x="234457" y="2367595"/>
              <a:ext cx="376099" cy="384004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00" name="Группа 199"/>
            <p:cNvGrpSpPr/>
            <p:nvPr/>
          </p:nvGrpSpPr>
          <p:grpSpPr>
            <a:xfrm>
              <a:off x="300546" y="2402161"/>
              <a:ext cx="191388" cy="310024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02" name="Скругленный прямоугольник 20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82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3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4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38"/>
          <a:stretch/>
        </p:blipFill>
        <p:spPr bwMode="auto">
          <a:xfrm>
            <a:off x="4033005" y="699810"/>
            <a:ext cx="8203792" cy="620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8" name="Прямоугольник 467"/>
          <p:cNvSpPr/>
          <p:nvPr/>
        </p:nvSpPr>
        <p:spPr>
          <a:xfrm>
            <a:off x="3050661" y="2337524"/>
            <a:ext cx="4594639" cy="616857"/>
          </a:xfrm>
          <a:prstGeom prst="rect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16200000" scaled="0"/>
          </a:gradFill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9" name="Прямоугольник 468"/>
          <p:cNvSpPr/>
          <p:nvPr/>
        </p:nvSpPr>
        <p:spPr>
          <a:xfrm>
            <a:off x="221219" y="6012806"/>
            <a:ext cx="3359313" cy="707886"/>
          </a:xfrm>
          <a:prstGeom prst="rect">
            <a:avLst/>
          </a:prstGeom>
          <a:noFill/>
        </p:spPr>
        <p:txBody>
          <a:bodyPr wrap="square" lIns="91341" tIns="45675" rIns="91341" bIns="4567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410"/>
            <a:r>
              <a:rPr lang="ru-RU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70" name="Прямоугольник 469"/>
          <p:cNvSpPr/>
          <p:nvPr/>
        </p:nvSpPr>
        <p:spPr>
          <a:xfrm>
            <a:off x="898392" y="5424851"/>
            <a:ext cx="2084225" cy="927726"/>
          </a:xfrm>
          <a:prstGeom prst="rect">
            <a:avLst/>
          </a:prstGeom>
          <a:noFill/>
        </p:spPr>
        <p:txBody>
          <a:bodyPr wrap="none" lIns="91341" tIns="45675" rIns="91341" bIns="45675">
            <a:spAutoFit/>
          </a:bodyPr>
          <a:lstStyle/>
          <a:p>
            <a:pPr algn="ctr" defTabSz="913410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87073" y="699817"/>
            <a:ext cx="4269020" cy="6233385"/>
            <a:chOff x="-87073" y="699809"/>
            <a:chExt cx="4269020" cy="6143678"/>
          </a:xfrm>
        </p:grpSpPr>
        <p:pic>
          <p:nvPicPr>
            <p:cNvPr id="467" name="Рисунок 46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42" r="137"/>
            <a:stretch/>
          </p:blipFill>
          <p:spPr>
            <a:xfrm flipH="1">
              <a:off x="-72570" y="699809"/>
              <a:ext cx="4240003" cy="61436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853" b="90000" l="9956" r="100000">
                          <a14:foregroundMark x1="12444" y1="29755" x2="27644" y2="28589"/>
                          <a14:foregroundMark x1="98578" y1="63804" x2="97689" y2="70491"/>
                          <a14:backgroundMark x1="39556" y1="32086" x2="26578" y2="32515"/>
                          <a14:backgroundMark x1="33778" y1="24233" x2="18756" y2="21902"/>
                          <a14:backgroundMark x1="18756" y1="21902" x2="16711" y2="24356"/>
                          <a14:backgroundMark x1="36533" y1="24356" x2="44622" y2="24233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7073" y="715222"/>
              <a:ext cx="4269020" cy="5916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3" name="Рисунок 472">
            <a:extLst>
              <a:ext uri="{FF2B5EF4-FFF2-40B4-BE49-F238E27FC236}">
                <a16:creationId xmlns:a16="http://schemas.microsoft.com/office/drawing/2014/main" xmlns="" id="{43C0F57B-5B96-4130-818D-54FEE1119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10" y="4931601"/>
            <a:ext cx="1714499" cy="1714499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-8548" y="-17907"/>
            <a:ext cx="12200634" cy="549012"/>
            <a:chOff x="-8547" y="-17910"/>
            <a:chExt cx="12200633" cy="674919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-8547" y="-17910"/>
              <a:ext cx="12192003" cy="6749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wrap="square" lIns="103096" tIns="51545" rIns="103096" bIns="51545" rtlCol="0" anchor="ctr">
              <a:noAutofit/>
            </a:bodyPr>
            <a:lstStyle/>
            <a:p>
              <a:pPr algn="ctr" defTabSz="931731">
                <a:defRPr/>
              </a:pPr>
              <a:endParaRPr lang="ru-RU" sz="1600" b="1" kern="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1062" y="59536"/>
              <a:ext cx="1331024" cy="545324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0" y="74626"/>
              <a:ext cx="12192003" cy="472946"/>
            </a:xfrm>
            <a:prstGeom prst="rect">
              <a:avLst/>
            </a:prstGeom>
          </p:spPr>
          <p:txBody>
            <a:bodyPr wrap="square" lIns="91426" tIns="45718" rIns="91426" bIns="45718">
              <a:spAutoFit/>
            </a:bodyPr>
            <a:lstStyle/>
            <a:p>
              <a:pPr algn="ctr" defTabSz="91341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Б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ОЕВОЙ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А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РМЕЙСКИЙ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ЕЗЕРВ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ТРАНЫ </a:t>
              </a:r>
            </a:p>
          </p:txBody>
        </p:sp>
      </p:grpSp>
      <p:sp>
        <p:nvSpPr>
          <p:cNvPr id="658" name="TextBox 657"/>
          <p:cNvSpPr txBox="1"/>
          <p:nvPr/>
        </p:nvSpPr>
        <p:spPr>
          <a:xfrm>
            <a:off x="1067812" y="1041661"/>
            <a:ext cx="2374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АРМИЯ РОССИИ</a:t>
            </a:r>
          </a:p>
        </p:txBody>
      </p:sp>
      <p:sp>
        <p:nvSpPr>
          <p:cNvPr id="659" name="Подзаголовок 2"/>
          <p:cNvSpPr txBox="1">
            <a:spLocks/>
          </p:cNvSpPr>
          <p:nvPr/>
        </p:nvSpPr>
        <p:spPr bwMode="auto">
          <a:xfrm>
            <a:off x="4625100" y="876311"/>
            <a:ext cx="266832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1" tIns="45675" rIns="91341" bIns="45675"/>
          <a:lstStyle/>
          <a:p>
            <a:pPr algn="ctr" defTabSz="107170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ЗНАКИ РАЗЛИЧИЯ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0" name="Рисунок 6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30" y="1168652"/>
            <a:ext cx="1295284" cy="1622960"/>
          </a:xfrm>
          <a:prstGeom prst="rect">
            <a:avLst/>
          </a:prstGeom>
        </p:spPr>
      </p:pic>
      <p:pic>
        <p:nvPicPr>
          <p:cNvPr id="662" name="Рисунок 6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29" y="3009680"/>
            <a:ext cx="1295284" cy="1622960"/>
          </a:xfrm>
          <a:prstGeom prst="rect">
            <a:avLst/>
          </a:prstGeom>
        </p:spPr>
      </p:pic>
      <p:pic>
        <p:nvPicPr>
          <p:cNvPr id="663" name="Рисунок 6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15" y="3009680"/>
            <a:ext cx="1295284" cy="1622960"/>
          </a:xfrm>
          <a:prstGeom prst="rect">
            <a:avLst/>
          </a:prstGeom>
        </p:spPr>
      </p:pic>
      <p:pic>
        <p:nvPicPr>
          <p:cNvPr id="664" name="Рисунок 6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98" y="4931592"/>
            <a:ext cx="1295284" cy="1622960"/>
          </a:xfrm>
          <a:prstGeom prst="rect">
            <a:avLst/>
          </a:prstGeom>
        </p:spPr>
      </p:pic>
      <p:sp>
        <p:nvSpPr>
          <p:cNvPr id="665" name="Прямоугольник 664"/>
          <p:cNvSpPr/>
          <p:nvPr/>
        </p:nvSpPr>
        <p:spPr>
          <a:xfrm>
            <a:off x="4477943" y="2772954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6" name="Прямоугольник 665"/>
          <p:cNvSpPr/>
          <p:nvPr/>
        </p:nvSpPr>
        <p:spPr>
          <a:xfrm>
            <a:off x="6189160" y="2795256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7" name="Прямоугольник 666"/>
          <p:cNvSpPr/>
          <p:nvPr/>
        </p:nvSpPr>
        <p:spPr>
          <a:xfrm>
            <a:off x="4465040" y="463264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8" name="Прямоугольник 667"/>
          <p:cNvSpPr/>
          <p:nvPr/>
        </p:nvSpPr>
        <p:spPr>
          <a:xfrm>
            <a:off x="6253291" y="463264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9" name="Прямоугольник 668"/>
          <p:cNvSpPr/>
          <p:nvPr/>
        </p:nvSpPr>
        <p:spPr>
          <a:xfrm>
            <a:off x="4445874" y="654710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Параллелограмм 264"/>
          <p:cNvSpPr/>
          <p:nvPr/>
        </p:nvSpPr>
        <p:spPr>
          <a:xfrm>
            <a:off x="131345" y="5779832"/>
            <a:ext cx="3260255" cy="395240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" name="Параллелограмм 265"/>
          <p:cNvSpPr/>
          <p:nvPr/>
        </p:nvSpPr>
        <p:spPr>
          <a:xfrm>
            <a:off x="446132" y="5432263"/>
            <a:ext cx="3260255" cy="395240"/>
          </a:xfrm>
          <a:prstGeom prst="parallelogram">
            <a:avLst>
              <a:gd name="adj" fmla="val 47802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744725" y="5501409"/>
            <a:ext cx="24823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www.mil.ru</a:t>
            </a:r>
            <a:endParaRPr lang="ru-RU" sz="2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409327" y="5890570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600" b="1" i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НАСТОЯЩИЕ ПАТРИОТЫ</a:t>
            </a:r>
          </a:p>
        </p:txBody>
      </p:sp>
      <p:sp>
        <p:nvSpPr>
          <p:cNvPr id="267" name="Параллелограмм 266"/>
          <p:cNvSpPr/>
          <p:nvPr/>
        </p:nvSpPr>
        <p:spPr>
          <a:xfrm>
            <a:off x="721958" y="5100653"/>
            <a:ext cx="3260255" cy="395240"/>
          </a:xfrm>
          <a:prstGeom prst="parallelogram">
            <a:avLst>
              <a:gd name="adj" fmla="val 41723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1074274" y="5175171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ЖДЕМ ТЕБЯ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574795" y="6196819"/>
            <a:ext cx="3360532" cy="75185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3410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С ПЕРЕЧНЕМ ДОЛЖНОСТЕЙ </a:t>
            </a:r>
            <a:b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И ВОИНСКИХ ЧАСТЕЙ МОЖНО ОЗНАКОМИТЬСЯ </a:t>
            </a:r>
          </a:p>
          <a:p>
            <a:pPr algn="ctr" defTabSz="913410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НА САЙТЕ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http://www. mil.ru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</a:endParaRPr>
          </a:p>
        </p:txBody>
      </p:sp>
      <p:pic>
        <p:nvPicPr>
          <p:cNvPr id="684" name="Рисунок 68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52578"/>
          <a:stretch/>
        </p:blipFill>
        <p:spPr>
          <a:xfrm>
            <a:off x="7833149" y="653268"/>
            <a:ext cx="4403647" cy="623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11057284" y="655816"/>
            <a:ext cx="1255713" cy="6227344"/>
            <a:chOff x="13756294" y="638258"/>
            <a:chExt cx="1255713" cy="6227344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6"/>
            <a:stretch/>
          </p:blipFill>
          <p:spPr bwMode="auto">
            <a:xfrm>
              <a:off x="13756294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77" name="Группа 676"/>
            <p:cNvGrpSpPr/>
            <p:nvPr/>
          </p:nvGrpSpPr>
          <p:grpSpPr>
            <a:xfrm rot="1575237">
              <a:off x="14003085" y="5869966"/>
              <a:ext cx="523220" cy="995636"/>
              <a:chOff x="3458952" y="5437240"/>
              <a:chExt cx="1038205" cy="1940287"/>
            </a:xfrm>
          </p:grpSpPr>
          <p:sp>
            <p:nvSpPr>
              <p:cNvPr id="680" name="Овал 679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1" name="Овал 680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2" name="Прямоугольник 681"/>
              <p:cNvSpPr/>
              <p:nvPr/>
            </p:nvSpPr>
            <p:spPr>
              <a:xfrm rot="16200000">
                <a:off x="3021823" y="5902193"/>
                <a:ext cx="1912463" cy="10382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</a:rPr>
                  <a:t>ВС РФ</a:t>
                </a:r>
              </a:p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</a:rPr>
                  <a:t>БС-100000</a:t>
                </a:r>
              </a:p>
            </p:txBody>
          </p:sp>
          <p:sp>
            <p:nvSpPr>
              <p:cNvPr id="683" name="Прямоугольник 682"/>
              <p:cNvSpPr/>
              <p:nvPr/>
            </p:nvSpPr>
            <p:spPr>
              <a:xfrm>
                <a:off x="3950014" y="5622347"/>
                <a:ext cx="36000" cy="1640062"/>
              </a:xfrm>
              <a:prstGeom prst="rect">
                <a:avLst/>
              </a:prstGeom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685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7825" y="579462"/>
            <a:ext cx="4567072" cy="64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8" name="Прямоугольник 687"/>
          <p:cNvSpPr/>
          <p:nvPr/>
        </p:nvSpPr>
        <p:spPr>
          <a:xfrm>
            <a:off x="8505469" y="5683955"/>
            <a:ext cx="2884553" cy="923330"/>
          </a:xfrm>
          <a:prstGeom prst="rect">
            <a:avLst/>
          </a:prstGeom>
          <a:noFill/>
        </p:spPr>
        <p:txBody>
          <a:bodyPr wrap="square" lIns="91341" tIns="45675" rIns="91341" bIns="4567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410"/>
            <a:r>
              <a:rPr lang="ru-RU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689" name="Прямоугольник 688"/>
          <p:cNvSpPr/>
          <p:nvPr/>
        </p:nvSpPr>
        <p:spPr>
          <a:xfrm>
            <a:off x="9155825" y="5046675"/>
            <a:ext cx="1583859" cy="707886"/>
          </a:xfrm>
          <a:prstGeom prst="rect">
            <a:avLst/>
          </a:prstGeom>
          <a:noFill/>
        </p:spPr>
        <p:txBody>
          <a:bodyPr wrap="none" lIns="91341" tIns="45675" rIns="91341" bIns="45675">
            <a:spAutoFit/>
          </a:bodyPr>
          <a:lstStyle/>
          <a:p>
            <a:pPr algn="ctr" defTabSz="913410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pic>
        <p:nvPicPr>
          <p:cNvPr id="657" name="Рисунок 2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" b="-90"/>
          <a:stretch/>
        </p:blipFill>
        <p:spPr bwMode="auto">
          <a:xfrm>
            <a:off x="1098599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4" name="Рисунок 2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" b="-90"/>
          <a:stretch/>
        </p:blipFill>
        <p:spPr bwMode="auto">
          <a:xfrm>
            <a:off x="-1643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" name="TextBox 694"/>
          <p:cNvSpPr txBox="1"/>
          <p:nvPr/>
        </p:nvSpPr>
        <p:spPr>
          <a:xfrm>
            <a:off x="8141050" y="1079512"/>
            <a:ext cx="29698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</a:t>
            </a:r>
          </a:p>
          <a:p>
            <a:pPr algn="ctr" defTabSz="91341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ВЕЖЛИВЫХ ЛЮДЕЙ</a:t>
            </a: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4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15" y="1168652"/>
            <a:ext cx="1295284" cy="1622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" y="625902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8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ямоугольник 138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6155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Контракт резервиста</a:t>
            </a:r>
          </a:p>
        </p:txBody>
      </p:sp>
      <p:pic>
        <p:nvPicPr>
          <p:cNvPr id="1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2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9" t="10184" r="32854" b="6172"/>
          <a:stretch/>
        </p:blipFill>
        <p:spPr bwMode="auto">
          <a:xfrm>
            <a:off x="186537" y="1266737"/>
            <a:ext cx="4160669" cy="5507009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144" name="Picture 3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7" t="10044" r="32847" b="5969"/>
          <a:stretch/>
        </p:blipFill>
        <p:spPr bwMode="auto">
          <a:xfrm>
            <a:off x="7835672" y="1266737"/>
            <a:ext cx="4160669" cy="5507009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145" name="Прямоугольник 144"/>
          <p:cNvSpPr/>
          <p:nvPr/>
        </p:nvSpPr>
        <p:spPr>
          <a:xfrm>
            <a:off x="273110" y="2883439"/>
            <a:ext cx="3998975" cy="2487167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1" tIns="45675" rIns="91341" bIns="45675" rtlCol="0" anchor="ctr"/>
          <a:lstStyle/>
          <a:p>
            <a:pPr algn="ctr" defTabSz="1217431">
              <a:defRPr/>
            </a:pPr>
            <a:endParaRPr lang="ru-RU" sz="2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8036976" y="2813984"/>
            <a:ext cx="3881339" cy="2743371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1" tIns="45675" rIns="91341" bIns="45675" rtlCol="0" anchor="ctr"/>
          <a:lstStyle/>
          <a:p>
            <a:pPr algn="ctr" defTabSz="1217431">
              <a:defRPr/>
            </a:pPr>
            <a:endParaRPr lang="ru-RU" sz="2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рямоугольная выноска 146"/>
          <p:cNvSpPr/>
          <p:nvPr/>
        </p:nvSpPr>
        <p:spPr>
          <a:xfrm>
            <a:off x="4892144" y="2041054"/>
            <a:ext cx="1862951" cy="452964"/>
          </a:xfrm>
          <a:prstGeom prst="wedgeRectCallout">
            <a:avLst>
              <a:gd name="adj1" fmla="val -81251"/>
              <a:gd name="adj2" fmla="val 180813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indent="482066" algn="just" defTabSz="1217431">
              <a:lnSpc>
                <a:spcPct val="80000"/>
              </a:lnSpc>
            </a:pPr>
            <a:endParaRPr lang="ru-RU" sz="21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4628712" y="1493210"/>
            <a:ext cx="2954381" cy="1095688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Определены обязательства </a:t>
            </a:r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резервиста </a:t>
            </a:r>
          </a:p>
          <a:p>
            <a:pPr algn="ctr" defTabSz="1217855"/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и Минобороны России</a:t>
            </a:r>
          </a:p>
        </p:txBody>
      </p:sp>
      <p:sp>
        <p:nvSpPr>
          <p:cNvPr id="150" name="Прямоугольная выноска 149"/>
          <p:cNvSpPr/>
          <p:nvPr/>
        </p:nvSpPr>
        <p:spPr>
          <a:xfrm>
            <a:off x="5155312" y="5871206"/>
            <a:ext cx="1862951" cy="452964"/>
          </a:xfrm>
          <a:prstGeom prst="wedgeRectCallout">
            <a:avLst>
              <a:gd name="adj1" fmla="val 103979"/>
              <a:gd name="adj2" fmla="val -228221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indent="482066" algn="just" defTabSz="1217431">
              <a:lnSpc>
                <a:spcPct val="80000"/>
              </a:lnSpc>
            </a:pPr>
            <a:endParaRPr lang="ru-RU" sz="21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4609597" y="5579103"/>
            <a:ext cx="2954381" cy="1095688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Уточнено понятие военной службы </a:t>
            </a:r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для резервиста</a:t>
            </a:r>
          </a:p>
        </p:txBody>
      </p:sp>
      <p:sp>
        <p:nvSpPr>
          <p:cNvPr id="180" name="Прямоугольник 179"/>
          <p:cNvSpPr/>
          <p:nvPr/>
        </p:nvSpPr>
        <p:spPr>
          <a:xfrm>
            <a:off x="4628712" y="3274899"/>
            <a:ext cx="2954381" cy="1417200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КОНТРАКТ </a:t>
            </a:r>
          </a:p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ЗАКЛЮЧАЕТСЯ НА </a:t>
            </a:r>
          </a:p>
          <a:p>
            <a:pPr algn="ctr" defTabSz="1217855"/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3 ГОДА </a:t>
            </a:r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ИЛИ </a:t>
            </a:r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5 ЛЕТ</a:t>
            </a:r>
          </a:p>
        </p:txBody>
      </p:sp>
      <p:sp>
        <p:nvSpPr>
          <p:cNvPr id="181" name="Прямоугольник 180"/>
          <p:cNvSpPr/>
          <p:nvPr/>
        </p:nvSpPr>
        <p:spPr>
          <a:xfrm>
            <a:off x="1227360" y="608550"/>
            <a:ext cx="10295231" cy="521545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b="1" kern="0">
              <a:solidFill>
                <a:srgbClr val="FF0000"/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82" name="Прямоугольник 181"/>
          <p:cNvSpPr/>
          <p:nvPr/>
        </p:nvSpPr>
        <p:spPr>
          <a:xfrm>
            <a:off x="1465731" y="678429"/>
            <a:ext cx="9940129" cy="389107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217855">
              <a:defRPr/>
            </a:pPr>
            <a:r>
              <a:rPr lang="ru-RU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ПРАВА И ОБЯЗАННОСТИ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ОПРЕДЕЛЕНЫ КОНТРАКТОМ</a:t>
            </a:r>
          </a:p>
        </p:txBody>
      </p:sp>
      <p:pic>
        <p:nvPicPr>
          <p:cNvPr id="1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6" y="608540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Овал 190"/>
          <p:cNvSpPr/>
          <p:nvPr/>
        </p:nvSpPr>
        <p:spPr>
          <a:xfrm>
            <a:off x="627906" y="680145"/>
            <a:ext cx="376099" cy="384004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2" name="Скругленный прямоугольник 1"/>
          <p:cNvSpPr/>
          <p:nvPr/>
        </p:nvSpPr>
        <p:spPr>
          <a:xfrm rot="18868575">
            <a:off x="696200" y="835564"/>
            <a:ext cx="310024" cy="6832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3" name="Скругленный прямоугольник 192"/>
          <p:cNvSpPr/>
          <p:nvPr/>
        </p:nvSpPr>
        <p:spPr>
          <a:xfrm rot="2770301">
            <a:off x="673590" y="878674"/>
            <a:ext cx="124524" cy="83731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5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3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55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Виды обеспечения резервистов, льготы и социальные гарантии</a:t>
            </a: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02363" y="630508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ВЫПЛАТА</a:t>
            </a:r>
          </a:p>
        </p:txBody>
      </p:sp>
      <p:pic>
        <p:nvPicPr>
          <p:cNvPr id="36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0" y="625717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49717" y="686568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15797" y="721133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700089" y="2459618"/>
            <a:ext cx="11352221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b="1" kern="0" spc="-13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ЕДИНОВРЕМЕННАЯ ВЫПЛАТА </a:t>
            </a:r>
            <a:r>
              <a:rPr lang="ru-RU" b="1" kern="0" spc="-13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</a:t>
            </a:r>
            <a:r>
              <a:rPr lang="ru-RU" b="1" kern="0" spc="-13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ЗАКЛЮЧЕНИИ</a:t>
            </a:r>
          </a:p>
          <a:p>
            <a:pPr algn="ctr" defTabSz="1217855"/>
            <a:r>
              <a:rPr lang="ru-RU" b="1" kern="0" spc="-13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НОВОГО </a:t>
            </a:r>
            <a:r>
              <a:rPr lang="ru-RU" b="1" kern="0" spc="-13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КОНТРАКТА </a:t>
            </a:r>
          </a:p>
        </p:txBody>
      </p:sp>
      <p:pic>
        <p:nvPicPr>
          <p:cNvPr id="50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9" y="2454827"/>
            <a:ext cx="978124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Овал 50"/>
          <p:cNvSpPr/>
          <p:nvPr/>
        </p:nvSpPr>
        <p:spPr>
          <a:xfrm>
            <a:off x="151514" y="2515678"/>
            <a:ext cx="373316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3" name="Скругленный прямоугольник 1"/>
          <p:cNvSpPr/>
          <p:nvPr/>
        </p:nvSpPr>
        <p:spPr>
          <a:xfrm rot="18868575">
            <a:off x="218164" y="2671358"/>
            <a:ext cx="310024" cy="67815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 rot="2770301">
            <a:off x="196406" y="2714508"/>
            <a:ext cx="124524" cy="831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46409" y="3454849"/>
            <a:ext cx="4705893" cy="333674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4927" y="3454855"/>
            <a:ext cx="7084616" cy="33367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227020" y="3818867"/>
            <a:ext cx="0" cy="2891694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241297" y="6710928"/>
            <a:ext cx="6799927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244615" y="5708036"/>
            <a:ext cx="2400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188014" y="5247695"/>
            <a:ext cx="2136895" cy="466061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Ежемесячный оклад </a:t>
            </a:r>
            <a:endParaRPr lang="en-US" sz="1400" b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пребывание в резерве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88005" y="4772060"/>
            <a:ext cx="2986044" cy="466061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Выплаты за участие в сборах </a:t>
            </a: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и тренировочных занятиях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H="1">
            <a:off x="244615" y="5225439"/>
            <a:ext cx="2832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244615" y="4774638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188004" y="4320146"/>
            <a:ext cx="3549117" cy="466061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Оплата проезда от военного комиссариата </a:t>
            </a: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 месту военных сборов и обратно</a:t>
            </a:r>
          </a:p>
        </p:txBody>
      </p:sp>
      <p:sp>
        <p:nvSpPr>
          <p:cNvPr id="64" name="Полилиния 63"/>
          <p:cNvSpPr/>
          <p:nvPr/>
        </p:nvSpPr>
        <p:spPr>
          <a:xfrm rot="21433008">
            <a:off x="1448758" y="4006311"/>
            <a:ext cx="2803418" cy="2551082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296" tIns="45652" rIns="91296" bIns="45652" anchor="ctr"/>
          <a:lstStyle/>
          <a:p>
            <a:pPr algn="ctr" defTabSz="91290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684871" y="4547660"/>
            <a:ext cx="3779640" cy="68326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21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21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171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</a:t>
            </a:r>
            <a:r>
              <a:rPr lang="en-US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руб.</a:t>
            </a:r>
          </a:p>
          <a:p>
            <a:pPr algn="ctr" defTabSz="1073024">
              <a:lnSpc>
                <a:spcPct val="80000"/>
              </a:lnSpc>
              <a:defRPr/>
            </a:pP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514315" y="5349631"/>
            <a:ext cx="3668796" cy="420693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21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21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1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"/>
                <a:cs typeface="Levenim MT" pitchFamily="2" charset="-79"/>
              </a:rPr>
              <a:t>до</a:t>
            </a:r>
            <a:r>
              <a:rPr lang="ru-RU" sz="21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80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</a:t>
            </a:r>
            <a:r>
              <a:rPr lang="en-US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руб.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725116" y="6082955"/>
            <a:ext cx="3329933" cy="68326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21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21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en-US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6</a:t>
            </a:r>
            <a:r>
              <a:rPr lang="ru-RU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8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тыс.</a:t>
            </a:r>
            <a:r>
              <a:rPr lang="en-US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руб.</a:t>
            </a:r>
          </a:p>
          <a:p>
            <a:pPr algn="ctr" defTabSz="1073024">
              <a:lnSpc>
                <a:spcPct val="80000"/>
              </a:lnSpc>
            </a:pP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189268" y="4087667"/>
            <a:ext cx="1367432" cy="38910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ЕЖЕГОДНО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2704400" y="6222639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3422723" y="5535954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3798959" y="4667849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 flipH="1">
            <a:off x="-533499" y="3896246"/>
            <a:ext cx="4800000" cy="515643"/>
          </a:xfrm>
          <a:prstGeom prst="roundRect">
            <a:avLst>
              <a:gd name="adj" fmla="val 17900"/>
            </a:avLst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Районный коэффициент</a:t>
            </a:r>
          </a:p>
          <a:p>
            <a:pPr algn="ctr"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регионах с неблагоприятным климатом)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 flipH="1">
            <a:off x="7292821" y="4034901"/>
            <a:ext cx="2762593" cy="1175953"/>
          </a:xfrm>
          <a:prstGeom prst="roundRect">
            <a:avLst>
              <a:gd name="adj" fmla="val 11737"/>
            </a:avLst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2131">
              <a:lnSpc>
                <a:spcPct val="85000"/>
              </a:lnSpc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 установленные сроки, в соответствии с воинской должностью </a:t>
            </a:r>
          </a:p>
          <a:p>
            <a:pPr algn="ctr" defTabSz="912131">
              <a:lnSpc>
                <a:spcPct val="85000"/>
              </a:lnSpc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по предназначению</a:t>
            </a:r>
          </a:p>
        </p:txBody>
      </p:sp>
      <p:sp>
        <p:nvSpPr>
          <p:cNvPr id="74" name="Полилиния 73"/>
          <p:cNvSpPr/>
          <p:nvPr/>
        </p:nvSpPr>
        <p:spPr>
          <a:xfrm rot="21433008">
            <a:off x="8292552" y="4119912"/>
            <a:ext cx="3613431" cy="2495808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296" tIns="45652" rIns="91296" bIns="45652" anchor="ctr"/>
          <a:lstStyle/>
          <a:p>
            <a:pPr algn="ctr" defTabSz="912903" fontAlgn="base">
              <a:spcBef>
                <a:spcPct val="0"/>
              </a:spcBef>
              <a:spcAft>
                <a:spcPct val="0"/>
              </a:spcAft>
            </a:pPr>
            <a:endParaRPr lang="ru-RU" sz="1500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38" y="6219192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731" y="5623817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109" y="5028440"/>
            <a:ext cx="1080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685" y="4433063"/>
            <a:ext cx="1104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Овал 81"/>
          <p:cNvSpPr/>
          <p:nvPr/>
        </p:nvSpPr>
        <p:spPr>
          <a:xfrm>
            <a:off x="10623421" y="5822773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1125715" y="5230919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11416305" y="4578874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H="1">
            <a:off x="248303" y="4346593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98506" y="3459769"/>
            <a:ext cx="7084615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ФИНАНСОВОЕ  ОБЕСПЕЧЕНИЕ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7346411" y="3459769"/>
            <a:ext cx="4705893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ПРИСВОЕНИЕ ВОИНСКИХ ЗВАНИЙ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7522564" y="6562684"/>
            <a:ext cx="825867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рядовой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8747624" y="5980997"/>
            <a:ext cx="931207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сержанты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9519292" y="5382622"/>
            <a:ext cx="1112118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прапорщики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0004519" y="4786084"/>
            <a:ext cx="902583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офицеры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80042" y="5678174"/>
            <a:ext cx="2752884" cy="1026644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Единоразовая выплата </a:t>
            </a: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подписание нового  контракта</a:t>
            </a:r>
            <a:r>
              <a:rPr lang="en-US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:</a:t>
            </a: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</a:p>
          <a:p>
            <a:pPr defTabSz="912131">
              <a:lnSpc>
                <a:spcPct val="85000"/>
              </a:lnSpc>
            </a:pPr>
            <a:r>
              <a:rPr lang="ru-RU" sz="1400" b="1" i="1" kern="0" spc="-27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5 лет – 1,5 месячный оклад</a:t>
            </a:r>
          </a:p>
          <a:p>
            <a:pPr defTabSz="912131">
              <a:lnSpc>
                <a:spcPct val="85000"/>
              </a:lnSpc>
            </a:pPr>
            <a:r>
              <a:rPr lang="ru-RU" sz="14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3 года – месячный </a:t>
            </a:r>
          </a:p>
          <a:p>
            <a:pPr defTabSz="912131">
              <a:lnSpc>
                <a:spcPct val="85000"/>
              </a:lnSpc>
            </a:pPr>
            <a:r>
              <a:rPr lang="ru-RU" sz="14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                    оклад </a:t>
            </a:r>
          </a:p>
        </p:txBody>
      </p:sp>
      <p:sp>
        <p:nvSpPr>
          <p:cNvPr id="79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6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180138" y="1221372"/>
            <a:ext cx="3779640" cy="31217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5 244 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6 792 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0515" y="1208636"/>
            <a:ext cx="3966239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3 353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4 127 руб. 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7936476" y="1193700"/>
            <a:ext cx="3739344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2 580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3 525 руб.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674967" y="1555727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ВЫПЛАТА </a:t>
            </a:r>
          </a:p>
          <a:p>
            <a:pPr algn="ctr" defTabSz="1217855"/>
            <a:r>
              <a:rPr lang="ru-RU" sz="1400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период проведения </a:t>
            </a:r>
            <a:r>
              <a:rPr lang="ru-RU" sz="1400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военных (специальных)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сборов)</a:t>
            </a:r>
          </a:p>
        </p:txBody>
      </p:sp>
      <p:pic>
        <p:nvPicPr>
          <p:cNvPr id="9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3" y="1550936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Овал 93"/>
          <p:cNvSpPr/>
          <p:nvPr/>
        </p:nvSpPr>
        <p:spPr>
          <a:xfrm>
            <a:off x="122320" y="1611787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188400" y="1646352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96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97" name="Скругленный прямоугольник 96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152741" y="2146590"/>
            <a:ext cx="3779640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43 701 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56 599 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833118" y="2133855"/>
            <a:ext cx="3966239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27 944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34 391 руб. 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7909079" y="2118918"/>
            <a:ext cx="3739344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21 496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29 376 руб.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96232" y="2989314"/>
            <a:ext cx="4673001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3 года: офицеру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5 244 – 6 792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677134" y="2977850"/>
            <a:ext cx="3966239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3 353 – 4 127 руб. 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8366245" y="2987656"/>
            <a:ext cx="3739344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2 580 – 3 525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96227" y="3195504"/>
            <a:ext cx="4673001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5 лет: офицеру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7 866 –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10 188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4677129" y="3184040"/>
            <a:ext cx="3966239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5 030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6 190 руб. 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8366240" y="3193846"/>
            <a:ext cx="3739344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3 869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5 288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3496207" y="-583267"/>
            <a:ext cx="4940875" cy="524516"/>
          </a:xfrm>
          <a:prstGeom prst="roundRect">
            <a:avLst>
              <a:gd name="adj" fmla="val 38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Уточнено 24.09.2025 г. с учетом индексации с 1 октября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108063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11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Экипировка, льготы и социальные гарантии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751" y="779289"/>
            <a:ext cx="5255380" cy="603413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6204" y="715619"/>
            <a:ext cx="6408189" cy="196331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6195" y="3426506"/>
            <a:ext cx="6408188" cy="33720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381 ММГ СВД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41293" y="2258725"/>
            <a:ext cx="2089156" cy="5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4350" y="2346851"/>
            <a:ext cx="1504729" cy="202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5887" y="1278179"/>
            <a:ext cx="866263" cy="8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https://www.ratnikshop.ru/wp-content/uploads/2019/05/5cc03e060fff817a6d503b45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71163" y1="79880" x2="71163" y2="79880"/>
                        <a14:foregroundMark x1="96279" y1="76577" x2="96279" y2="76577"/>
                        <a14:backgroundMark x1="59070" y1="58859" x2="59070" y2="58859"/>
                        <a14:backgroundMark x1="59070" y1="51051" x2="59070" y2="51051"/>
                        <a14:backgroundMark x1="58605" y1="45045" x2="58605" y2="45045"/>
                        <a14:backgroundMark x1="58605" y1="33333" x2="58605" y2="33333"/>
                        <a14:backgroundMark x1="58140" y1="27327" x2="58140" y2="27327"/>
                        <a14:backgroundMark x1="59070" y1="37538" x2="59070" y2="37538"/>
                        <a14:backgroundMark x1="60000" y1="41742" x2="60000" y2="41742"/>
                        <a14:backgroundMark x1="58140" y1="24324" x2="58140" y2="24324"/>
                        <a14:backgroundMark x1="54884" y1="23423" x2="54884" y2="23423"/>
                        <a14:backgroundMark x1="55814" y1="35135" x2="55814" y2="35135"/>
                        <a14:backgroundMark x1="55814" y1="20120" x2="55814" y2="20120"/>
                        <a14:backgroundMark x1="54419" y1="17718" x2="54419" y2="17718"/>
                        <a14:backgroundMark x1="53953" y1="13814" x2="53953" y2="1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40"/>
          <a:stretch/>
        </p:blipFill>
        <p:spPr bwMode="auto">
          <a:xfrm flipH="1">
            <a:off x="-6012999" y="2488615"/>
            <a:ext cx="1117603" cy="24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8949" y="3878429"/>
            <a:ext cx="689927" cy="917337"/>
          </a:xfrm>
          <a:prstGeom prst="rect">
            <a:avLst/>
          </a:prstGeom>
          <a:noFill/>
        </p:spPr>
      </p:pic>
      <p:pic>
        <p:nvPicPr>
          <p:cNvPr id="17" name="Picture 44" descr="T:\КДС\P11_FH+DSSS\ОО\Фотосессия от 180811 вар2\DSC_2363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3439" r="38731" b="7321"/>
          <a:stretch/>
        </p:blipFill>
        <p:spPr bwMode="auto">
          <a:xfrm>
            <a:off x="-2658828" y="1530655"/>
            <a:ext cx="291707" cy="101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https://www.ratnikshop.ru/wp-content/uploads/2019/05/5cc03e060fff817a6d503b45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31163" y1="5105" x2="31163" y2="5105"/>
                        <a14:backgroundMark x1="62326" y1="91592" x2="62326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14"/>
          <a:stretch/>
        </p:blipFill>
        <p:spPr bwMode="auto">
          <a:xfrm>
            <a:off x="-6251606" y="1069502"/>
            <a:ext cx="1356211" cy="20891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/>
          <p:cNvSpPr/>
          <p:nvPr/>
        </p:nvSpPr>
        <p:spPr>
          <a:xfrm>
            <a:off x="187101" y="671682"/>
            <a:ext cx="5255380" cy="3580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912448"/>
            <a:r>
              <a:rPr lang="ru-RU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ВЕЩЕВОЕ ИМУЩЕСТВО и ЭКИПИРОВКА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76205" y="677520"/>
            <a:ext cx="6408189" cy="4937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912448"/>
            <a:r>
              <a:rPr lang="ru-RU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СОХРАНЕНИЕ МЕСТА РАБОТЫ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576197" y="3068398"/>
            <a:ext cx="6386997" cy="6275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912448"/>
            <a:r>
              <a:rPr lang="ru-RU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МЕДИЦИНСКОЕ ОБЕСПЕЧЕНИЕ</a:t>
            </a:r>
            <a:endParaRPr lang="en-US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Levenim MT" pitchFamily="2" charset="-79"/>
            </a:endParaRPr>
          </a:p>
          <a:p>
            <a:pPr algn="ctr" defTabSz="912448"/>
            <a:r>
              <a:rPr lang="ru-RU" sz="15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период исполнения обязанностей военной службы)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805279" y="385226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ПОЛНОЕ МЕДИЦИНСКОЕ ОСВИДЕТЕЛЬСТВОВАНИЕ </a:t>
            </a:r>
            <a:b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заключением военно-врачебной комиссии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805279" y="510612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лекарственными </a:t>
            </a:r>
          </a:p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препаратами для медицинского применения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805279" y="446014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оказание медицинской помощи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805279" y="5714000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медицинскими </a:t>
            </a:r>
          </a:p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изделиями по назначению врача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16035" y="1445412"/>
            <a:ext cx="5207575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  <a:defRPr/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СОХРАНЕНИЕ МЕСТА РАБОТЫ </a:t>
            </a:r>
            <a:b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830079" y="2070063"/>
            <a:ext cx="519352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КОМПЕНСАЦИЯ ПРЕДПРИЯТИЮ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расходов на выплату среднего заработка гражданам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18489" y="5193721"/>
            <a:ext cx="5068076" cy="68243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ВЕЩЕВОЕ ИМУЩЕСТВО </a:t>
            </a:r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выдается резервистам </a:t>
            </a:r>
            <a:b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 временное пользование в день зачисления в списки воинской части (в качестве инвентарных предметов)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18489" y="5963374"/>
            <a:ext cx="5068076" cy="733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КОМПЛЕКТНОСТЬ ПОЛЕВОГО ОБМУНДИРОВАНИЯ </a:t>
            </a:r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носке определяет командир части исходя из погодных условий и физической активности резервистов</a:t>
            </a:r>
          </a:p>
        </p:txBody>
      </p:sp>
      <p:pic>
        <p:nvPicPr>
          <p:cNvPr id="42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83295" r="73987" b="4526"/>
          <a:stretch>
            <a:fillRect/>
          </a:stretch>
        </p:blipFill>
        <p:spPr bwMode="auto">
          <a:xfrm>
            <a:off x="11022923" y="1082101"/>
            <a:ext cx="945585" cy="76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Крест 9"/>
          <p:cNvSpPr/>
          <p:nvPr/>
        </p:nvSpPr>
        <p:spPr>
          <a:xfrm>
            <a:off x="11347868" y="5714792"/>
            <a:ext cx="284079" cy="264608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11180699" y="1918880"/>
            <a:ext cx="630300" cy="695608"/>
            <a:chOff x="-1017411" y="599433"/>
            <a:chExt cx="387436" cy="450391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59" name="Рисунок 58"/>
          <p:cNvPicPr/>
          <p:nvPr/>
        </p:nvPicPr>
        <p:blipFill>
          <a:blip r:embed="rId18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96934" y="3948841"/>
            <a:ext cx="920033" cy="905765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60" name="Группа 59"/>
          <p:cNvGrpSpPr/>
          <p:nvPr/>
        </p:nvGrpSpPr>
        <p:grpSpPr>
          <a:xfrm>
            <a:off x="11180699" y="4877692"/>
            <a:ext cx="630300" cy="695608"/>
            <a:chOff x="-1017411" y="599433"/>
            <a:chExt cx="387436" cy="450391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64" name="Рисунок 63"/>
          <p:cNvPicPr/>
          <p:nvPr/>
        </p:nvPicPr>
        <p:blipFill>
          <a:blip r:embed="rId20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70796" y="6086811"/>
            <a:ext cx="1054723" cy="673100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39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32238"/>
          <a:stretch/>
        </p:blipFill>
        <p:spPr bwMode="auto">
          <a:xfrm>
            <a:off x="1668072" y="1149274"/>
            <a:ext cx="1604619" cy="3803139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1"/>
          <p:cNvSpPr>
            <a:spLocks noChangeArrowheads="1"/>
          </p:cNvSpPr>
          <p:nvPr/>
        </p:nvSpPr>
        <p:spPr bwMode="auto">
          <a:xfrm>
            <a:off x="3739375" y="2255811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Бронежилет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1" name="Прямоугольник 4"/>
          <p:cNvSpPr>
            <a:spLocks noChangeArrowheads="1"/>
          </p:cNvSpPr>
          <p:nvPr/>
        </p:nvSpPr>
        <p:spPr bwMode="auto">
          <a:xfrm>
            <a:off x="17859409" y="-257771"/>
            <a:ext cx="2055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очки ЕСС</a:t>
            </a:r>
            <a:endParaRPr lang="ru-RU" altLang="ru-RU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3" name="Прямая со стрелкой 12"/>
          <p:cNvCxnSpPr>
            <a:cxnSpLocks noChangeShapeType="1"/>
            <a:endCxn id="41" idx="1"/>
          </p:cNvCxnSpPr>
          <p:nvPr/>
        </p:nvCxnSpPr>
        <p:spPr bwMode="auto">
          <a:xfrm flipV="1">
            <a:off x="16790484" y="-73619"/>
            <a:ext cx="1068917" cy="3026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Прямая со стрелкой 26"/>
          <p:cNvCxnSpPr>
            <a:cxnSpLocks noChangeShapeType="1"/>
          </p:cNvCxnSpPr>
          <p:nvPr/>
        </p:nvCxnSpPr>
        <p:spPr bwMode="auto">
          <a:xfrm flipV="1">
            <a:off x="16769316" y="908514"/>
            <a:ext cx="1439333" cy="9313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Прямоугольник 14"/>
          <p:cNvSpPr>
            <a:spLocks noChangeArrowheads="1"/>
          </p:cNvSpPr>
          <p:nvPr/>
        </p:nvSpPr>
        <p:spPr bwMode="auto">
          <a:xfrm>
            <a:off x="17931367" y="3211456"/>
            <a:ext cx="269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1" tIns="45675" rIns="91341" bIns="45675">
            <a:spAutoFit/>
          </a:bodyPr>
          <a:lstStyle/>
          <a:p>
            <a:pPr algn="ctr" defTabSz="912448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Комплект защиты суставов </a:t>
            </a:r>
          </a:p>
          <a:p>
            <a:pPr algn="ctr" defTabSz="912448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6Б-51</a:t>
            </a:r>
            <a:endParaRPr lang="ru-RU" altLang="ru-RU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8" name="Прямая со стрелкой 29"/>
          <p:cNvCxnSpPr>
            <a:cxnSpLocks noChangeShapeType="1"/>
          </p:cNvCxnSpPr>
          <p:nvPr/>
        </p:nvCxnSpPr>
        <p:spPr bwMode="auto">
          <a:xfrm flipV="1">
            <a:off x="17152433" y="3698281"/>
            <a:ext cx="1056216" cy="2455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Прямоугольник 23"/>
          <p:cNvSpPr>
            <a:spLocks noChangeArrowheads="1"/>
          </p:cNvSpPr>
          <p:nvPr/>
        </p:nvSpPr>
        <p:spPr bwMode="auto">
          <a:xfrm>
            <a:off x="12961442" y="4551297"/>
            <a:ext cx="1819729" cy="3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>
              <a:lnSpc>
                <a:spcPct val="115000"/>
              </a:lnSpc>
              <a:spcAft>
                <a:spcPts val="1333"/>
              </a:spcAft>
            </a:pPr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Обувь тактическая </a:t>
            </a:r>
            <a:endParaRPr lang="ru-RU" altLang="ru-RU" sz="1500" b="1">
              <a:solidFill>
                <a:prstClr val="black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50" name="Прямая со стрелкой 33"/>
          <p:cNvCxnSpPr>
            <a:cxnSpLocks noChangeShapeType="1"/>
          </p:cNvCxnSpPr>
          <p:nvPr/>
        </p:nvCxnSpPr>
        <p:spPr bwMode="auto">
          <a:xfrm flipH="1" flipV="1">
            <a:off x="14811409" y="4834939"/>
            <a:ext cx="1149349" cy="234951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Прямоугольник 27"/>
          <p:cNvSpPr>
            <a:spLocks noChangeArrowheads="1"/>
          </p:cNvSpPr>
          <p:nvPr/>
        </p:nvSpPr>
        <p:spPr bwMode="auto">
          <a:xfrm>
            <a:off x="12624884" y="3084447"/>
            <a:ext cx="2021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перчатки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3" name="Прямоугольник 28"/>
          <p:cNvSpPr>
            <a:spLocks noChangeArrowheads="1"/>
          </p:cNvSpPr>
          <p:nvPr/>
        </p:nvSpPr>
        <p:spPr bwMode="auto">
          <a:xfrm>
            <a:off x="3363234" y="3183258"/>
            <a:ext cx="2036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1" tIns="45675" rIns="91341" bIns="45675">
            <a:spAutoFit/>
          </a:bodyPr>
          <a:lstStyle/>
          <a:p>
            <a:pPr algn="ctr"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Тактический пояс </a:t>
            </a:r>
          </a:p>
          <a:p>
            <a:pPr algn="ctr"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с подсумками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54" name="Прямая со стрелкой 39"/>
          <p:cNvCxnSpPr>
            <a:cxnSpLocks noChangeShapeType="1"/>
          </p:cNvCxnSpPr>
          <p:nvPr/>
        </p:nvCxnSpPr>
        <p:spPr bwMode="auto">
          <a:xfrm flipH="1">
            <a:off x="14724616" y="2855847"/>
            <a:ext cx="1477433" cy="330200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Прямая со стрелкой 41"/>
          <p:cNvCxnSpPr>
            <a:cxnSpLocks noChangeShapeType="1"/>
          </p:cNvCxnSpPr>
          <p:nvPr/>
        </p:nvCxnSpPr>
        <p:spPr bwMode="auto">
          <a:xfrm flipV="1">
            <a:off x="16701592" y="2434632"/>
            <a:ext cx="1593851" cy="122767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Прямоугольник 34"/>
          <p:cNvSpPr>
            <a:spLocks noChangeArrowheads="1"/>
          </p:cNvSpPr>
          <p:nvPr/>
        </p:nvSpPr>
        <p:spPr bwMode="auto">
          <a:xfrm>
            <a:off x="3741674" y="1670870"/>
            <a:ext cx="1170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Бронешлем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66" name="Прямая со стрелкой 45"/>
          <p:cNvCxnSpPr>
            <a:cxnSpLocks noChangeShapeType="1"/>
          </p:cNvCxnSpPr>
          <p:nvPr/>
        </p:nvCxnSpPr>
        <p:spPr bwMode="auto">
          <a:xfrm flipH="1" flipV="1">
            <a:off x="14811409" y="154981"/>
            <a:ext cx="1555749" cy="2391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Прямоугольник 66"/>
          <p:cNvSpPr/>
          <p:nvPr/>
        </p:nvSpPr>
        <p:spPr>
          <a:xfrm>
            <a:off x="29134" y="1386773"/>
            <a:ext cx="2131563" cy="68589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2448">
              <a:defRPr/>
            </a:pPr>
            <a:r>
              <a:rPr lang="ru-RU" altLang="ru-RU" b="1" dirty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Полевая форма «Цифра» </a:t>
            </a:r>
            <a:endParaRPr lang="ru-RU" altLang="ru-RU" b="1" i="1" dirty="0">
              <a:solidFill>
                <a:srgbClr val="8E220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68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7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99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3"/>
            <a:ext cx="12202588" cy="511365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55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latin typeface="Arial" pitchFamily="34" charset="0"/>
                <a:cs typeface="Arial" panose="020B0604020202020204" pitchFamily="34" charset="0"/>
              </a:rPr>
              <a:t>Система подготовки резервистов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(в год – 54 дня)</a:t>
            </a:r>
            <a:endParaRPr lang="ru-RU" sz="1700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7886" y="4975348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«взвод, рота» с проведением БСО, БСВ, РТУ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57886" y="4345618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Практические действия в составе экипажей, расчетов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75379" y="5584700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«батальон, полк, бригада» с проведением БТУ, ПТУ 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362299" y="4478940"/>
            <a:ext cx="1892079" cy="1605549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подразделений и воинских частей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89386942"/>
              </p:ext>
            </p:extLst>
          </p:nvPr>
        </p:nvGraphicFramePr>
        <p:xfrm>
          <a:off x="-149517" y="573566"/>
          <a:ext cx="12263120" cy="45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1946680" y="716685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051331" y="716685"/>
            <a:ext cx="18781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961400" y="716685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20842" y="1049022"/>
            <a:ext cx="125848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61892" y="1059182"/>
            <a:ext cx="145152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II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54274" y="1049022"/>
            <a:ext cx="145152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III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242929" y="1057002"/>
            <a:ext cx="145152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IV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546">
              <a:lnSpc>
                <a:spcPct val="80000"/>
              </a:lnSpc>
              <a:defRPr/>
            </a:pPr>
            <a:r>
              <a:rPr lang="en-US" sz="26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8</a:t>
            </a:r>
            <a:endParaRPr lang="ru-RU" sz="26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636" y="1468085"/>
            <a:ext cx="1128732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ТРЕНИРОВОЧНЫЕ ЗАНЯТИЯ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ЕЖЕКВАРТАЛЬНО ПО 6 ДНЕЙ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24 ДНЯ)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35775" y="1448235"/>
            <a:ext cx="1010500" cy="547880"/>
            <a:chOff x="176831" y="1311864"/>
            <a:chExt cx="757875" cy="410910"/>
          </a:xfrm>
        </p:grpSpPr>
        <p:pic>
          <p:nvPicPr>
            <p:cNvPr id="19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Овал 19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657786" y="3802019"/>
            <a:ext cx="1125817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УЧЕБНЫЕ СБОРЫ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РАЗ В ПОЛУГОДИЕ ПО 15 ДНЕЙ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30 ДНЕЙ)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35775" y="3782169"/>
            <a:ext cx="1010500" cy="547880"/>
            <a:chOff x="198693" y="3212271"/>
            <a:chExt cx="757875" cy="410910"/>
          </a:xfrm>
        </p:grpSpPr>
        <p:pic>
          <p:nvPicPr>
            <p:cNvPr id="26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Овал 26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31" name="Пятиугольник 30"/>
          <p:cNvSpPr/>
          <p:nvPr/>
        </p:nvSpPr>
        <p:spPr>
          <a:xfrm>
            <a:off x="385302" y="2145492"/>
            <a:ext cx="1892079" cy="1516496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одиночная подготовка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57886" y="2604392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Первичная подготовка механиков-водителей с совершением марша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57886" y="1995976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75379" y="3166050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653211" y="6228993"/>
            <a:ext cx="1125817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ru-RU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СПЕЦИАЛЬНЫЕ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СБОРЫ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УКАЗУ ПРЕЗИДЕНТА РОССИЙСКОЙ ФЕДЕРАЦИИ</a:t>
            </a:r>
            <a:endParaRPr lang="ru-RU" b="1" kern="0" dirty="0">
              <a:ln w="3175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31200" y="6209143"/>
            <a:ext cx="1010500" cy="547880"/>
            <a:chOff x="198693" y="3212271"/>
            <a:chExt cx="757875" cy="410910"/>
          </a:xfrm>
        </p:grpSpPr>
        <p:pic>
          <p:nvPicPr>
            <p:cNvPr id="39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Овал 39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43" name="Скругленный прямоугольник 4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62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1285065">
          <a:lnSpc>
            <a:spcPct val="80000"/>
          </a:lnSpc>
          <a:defRPr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18306</TotalTime>
  <Words>1250</Words>
  <Application>Microsoft Office PowerPoint</Application>
  <PresentationFormat>Широкоэкранный</PresentationFormat>
  <Paragraphs>366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11</vt:i4>
      </vt:variant>
    </vt:vector>
  </HeadingPairs>
  <TitlesOfParts>
    <vt:vector size="33" baseType="lpstr">
      <vt:lpstr>a_StamperRg&amp;Bt</vt:lpstr>
      <vt:lpstr>Aparajita</vt:lpstr>
      <vt:lpstr>Arial</vt:lpstr>
      <vt:lpstr>Arial Black</vt:lpstr>
      <vt:lpstr>Arial Narrow</vt:lpstr>
      <vt:lpstr>Calibri</vt:lpstr>
      <vt:lpstr>Calibri Light</vt:lpstr>
      <vt:lpstr>Impact</vt:lpstr>
      <vt:lpstr>Levenim MT</vt:lpstr>
      <vt:lpstr>Myriad Pro Cond</vt:lpstr>
      <vt:lpstr>Palatino Linotype</vt:lpstr>
      <vt:lpstr>Tahoma</vt:lpstr>
      <vt:lpstr>Times New Roman</vt:lpstr>
      <vt:lpstr>Тема Office</vt:lpstr>
      <vt:lpstr>9_Тема Office</vt:lpstr>
      <vt:lpstr>16_Тема Office</vt:lpstr>
      <vt:lpstr>27_Тема Office</vt:lpstr>
      <vt:lpstr>28_Тема Office</vt:lpstr>
      <vt:lpstr>29_Тема Office</vt:lpstr>
      <vt:lpstr>30_Тема Office</vt:lpstr>
      <vt:lpstr>18_Тема Office</vt:lpstr>
      <vt:lpstr>10_Тема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Тарасов</dc:creator>
  <cp:lastModifiedBy>Панченко Александр Викторович</cp:lastModifiedBy>
  <cp:revision>749</cp:revision>
  <cp:lastPrinted>2025-10-17T06:02:39Z</cp:lastPrinted>
  <dcterms:created xsi:type="dcterms:W3CDTF">2020-05-15T08:20:27Z</dcterms:created>
  <dcterms:modified xsi:type="dcterms:W3CDTF">2025-10-27T18:14:11Z</dcterms:modified>
</cp:coreProperties>
</file>