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4"/>
  </p:handoutMasterIdLst>
  <p:sldIdLst>
    <p:sldId id="260" r:id="rId2"/>
    <p:sldId id="262" r:id="rId3"/>
  </p:sldIdLst>
  <p:sldSz cx="5327650" cy="7559675"/>
  <p:notesSz cx="6797675" cy="9928225"/>
  <p:defaultTextStyle>
    <a:defPPr>
      <a:defRPr lang="ru-RU"/>
    </a:defPPr>
    <a:lvl1pPr marL="0" algn="l" defTabSz="584484" rtl="0" eaLnBrk="1" latinLnBrk="0" hangingPunct="1">
      <a:defRPr sz="1151" kern="1200">
        <a:solidFill>
          <a:schemeClr val="tx1"/>
        </a:solidFill>
        <a:latin typeface="+mn-lt"/>
        <a:ea typeface="+mn-ea"/>
        <a:cs typeface="+mn-cs"/>
      </a:defRPr>
    </a:lvl1pPr>
    <a:lvl2pPr marL="292242" algn="l" defTabSz="584484" rtl="0" eaLnBrk="1" latinLnBrk="0" hangingPunct="1">
      <a:defRPr sz="1151" kern="1200">
        <a:solidFill>
          <a:schemeClr val="tx1"/>
        </a:solidFill>
        <a:latin typeface="+mn-lt"/>
        <a:ea typeface="+mn-ea"/>
        <a:cs typeface="+mn-cs"/>
      </a:defRPr>
    </a:lvl2pPr>
    <a:lvl3pPr marL="584484" algn="l" defTabSz="584484" rtl="0" eaLnBrk="1" latinLnBrk="0" hangingPunct="1">
      <a:defRPr sz="1151" kern="1200">
        <a:solidFill>
          <a:schemeClr val="tx1"/>
        </a:solidFill>
        <a:latin typeface="+mn-lt"/>
        <a:ea typeface="+mn-ea"/>
        <a:cs typeface="+mn-cs"/>
      </a:defRPr>
    </a:lvl3pPr>
    <a:lvl4pPr marL="876727" algn="l" defTabSz="584484" rtl="0" eaLnBrk="1" latinLnBrk="0" hangingPunct="1">
      <a:defRPr sz="1151" kern="1200">
        <a:solidFill>
          <a:schemeClr val="tx1"/>
        </a:solidFill>
        <a:latin typeface="+mn-lt"/>
        <a:ea typeface="+mn-ea"/>
        <a:cs typeface="+mn-cs"/>
      </a:defRPr>
    </a:lvl4pPr>
    <a:lvl5pPr marL="1168969" algn="l" defTabSz="584484" rtl="0" eaLnBrk="1" latinLnBrk="0" hangingPunct="1">
      <a:defRPr sz="1151" kern="1200">
        <a:solidFill>
          <a:schemeClr val="tx1"/>
        </a:solidFill>
        <a:latin typeface="+mn-lt"/>
        <a:ea typeface="+mn-ea"/>
        <a:cs typeface="+mn-cs"/>
      </a:defRPr>
    </a:lvl5pPr>
    <a:lvl6pPr marL="1461211" algn="l" defTabSz="584484" rtl="0" eaLnBrk="1" latinLnBrk="0" hangingPunct="1">
      <a:defRPr sz="1151" kern="1200">
        <a:solidFill>
          <a:schemeClr val="tx1"/>
        </a:solidFill>
        <a:latin typeface="+mn-lt"/>
        <a:ea typeface="+mn-ea"/>
        <a:cs typeface="+mn-cs"/>
      </a:defRPr>
    </a:lvl6pPr>
    <a:lvl7pPr marL="1753453" algn="l" defTabSz="584484" rtl="0" eaLnBrk="1" latinLnBrk="0" hangingPunct="1">
      <a:defRPr sz="1151" kern="1200">
        <a:solidFill>
          <a:schemeClr val="tx1"/>
        </a:solidFill>
        <a:latin typeface="+mn-lt"/>
        <a:ea typeface="+mn-ea"/>
        <a:cs typeface="+mn-cs"/>
      </a:defRPr>
    </a:lvl7pPr>
    <a:lvl8pPr marL="2045696" algn="l" defTabSz="584484" rtl="0" eaLnBrk="1" latinLnBrk="0" hangingPunct="1">
      <a:defRPr sz="1151" kern="1200">
        <a:solidFill>
          <a:schemeClr val="tx1"/>
        </a:solidFill>
        <a:latin typeface="+mn-lt"/>
        <a:ea typeface="+mn-ea"/>
        <a:cs typeface="+mn-cs"/>
      </a:defRPr>
    </a:lvl8pPr>
    <a:lvl9pPr marL="2337938" algn="l" defTabSz="584484" rtl="0" eaLnBrk="1" latinLnBrk="0" hangingPunct="1">
      <a:defRPr sz="11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16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7A59"/>
    <a:srgbClr val="D30000"/>
    <a:srgbClr val="D40000"/>
    <a:srgbClr val="008000"/>
    <a:srgbClr val="FF3300"/>
    <a:srgbClr val="0033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19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3162" y="78"/>
      </p:cViewPr>
      <p:guideLst>
        <p:guide orient="horz" pos="2381"/>
        <p:guide pos="16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F3377-A599-4CE6-B91E-6BAC34511335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BFECD2-A03F-4ED5-9EAF-060A142E4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0005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74" y="1237197"/>
            <a:ext cx="4528503" cy="2631887"/>
          </a:xfrm>
        </p:spPr>
        <p:txBody>
          <a:bodyPr anchor="b"/>
          <a:lstStyle>
            <a:lvl1pPr algn="ctr">
              <a:defRPr sz="349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5956" y="3970580"/>
            <a:ext cx="3995738" cy="1825171"/>
          </a:xfrm>
        </p:spPr>
        <p:txBody>
          <a:bodyPr/>
          <a:lstStyle>
            <a:lvl1pPr marL="0" indent="0" algn="ctr">
              <a:buNone/>
              <a:defRPr sz="1398"/>
            </a:lvl1pPr>
            <a:lvl2pPr marL="266365" indent="0" algn="ctr">
              <a:buNone/>
              <a:defRPr sz="1165"/>
            </a:lvl2pPr>
            <a:lvl3pPr marL="532729" indent="0" algn="ctr">
              <a:buNone/>
              <a:defRPr sz="1049"/>
            </a:lvl3pPr>
            <a:lvl4pPr marL="799094" indent="0" algn="ctr">
              <a:buNone/>
              <a:defRPr sz="932"/>
            </a:lvl4pPr>
            <a:lvl5pPr marL="1065459" indent="0" algn="ctr">
              <a:buNone/>
              <a:defRPr sz="932"/>
            </a:lvl5pPr>
            <a:lvl6pPr marL="1331824" indent="0" algn="ctr">
              <a:buNone/>
              <a:defRPr sz="932"/>
            </a:lvl6pPr>
            <a:lvl7pPr marL="1598188" indent="0" algn="ctr">
              <a:buNone/>
              <a:defRPr sz="932"/>
            </a:lvl7pPr>
            <a:lvl8pPr marL="1864553" indent="0" algn="ctr">
              <a:buNone/>
              <a:defRPr sz="932"/>
            </a:lvl8pPr>
            <a:lvl9pPr marL="2130918" indent="0" algn="ctr">
              <a:buNone/>
              <a:defRPr sz="932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857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303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2600" y="402483"/>
            <a:ext cx="1148775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6276" y="402483"/>
            <a:ext cx="3379728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83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240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01" y="1884671"/>
            <a:ext cx="4595098" cy="3144614"/>
          </a:xfrm>
        </p:spPr>
        <p:txBody>
          <a:bodyPr anchor="b"/>
          <a:lstStyle>
            <a:lvl1pPr>
              <a:defRPr sz="349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3501" y="5059035"/>
            <a:ext cx="4595098" cy="1653678"/>
          </a:xfrm>
        </p:spPr>
        <p:txBody>
          <a:bodyPr/>
          <a:lstStyle>
            <a:lvl1pPr marL="0" indent="0">
              <a:buNone/>
              <a:defRPr sz="1398">
                <a:solidFill>
                  <a:schemeClr val="tx1"/>
                </a:solidFill>
              </a:defRPr>
            </a:lvl1pPr>
            <a:lvl2pPr marL="266365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2pPr>
            <a:lvl3pPr marL="532729" indent="0">
              <a:buNone/>
              <a:defRPr sz="1049">
                <a:solidFill>
                  <a:schemeClr val="tx1">
                    <a:tint val="75000"/>
                  </a:schemeClr>
                </a:solidFill>
              </a:defRPr>
            </a:lvl3pPr>
            <a:lvl4pPr marL="799094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4pPr>
            <a:lvl5pPr marL="1065459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5pPr>
            <a:lvl6pPr marL="1331824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6pPr>
            <a:lvl7pPr marL="1598188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7pPr>
            <a:lvl8pPr marL="1864553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8pPr>
            <a:lvl9pPr marL="2130918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519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6276" y="2012414"/>
            <a:ext cx="226425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97123" y="2012414"/>
            <a:ext cx="226425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599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402484"/>
            <a:ext cx="4595098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971" y="1853171"/>
            <a:ext cx="2253845" cy="908210"/>
          </a:xfrm>
        </p:spPr>
        <p:txBody>
          <a:bodyPr anchor="b"/>
          <a:lstStyle>
            <a:lvl1pPr marL="0" indent="0">
              <a:buNone/>
              <a:defRPr sz="1398" b="1"/>
            </a:lvl1pPr>
            <a:lvl2pPr marL="266365" indent="0">
              <a:buNone/>
              <a:defRPr sz="1165" b="1"/>
            </a:lvl2pPr>
            <a:lvl3pPr marL="532729" indent="0">
              <a:buNone/>
              <a:defRPr sz="1049" b="1"/>
            </a:lvl3pPr>
            <a:lvl4pPr marL="799094" indent="0">
              <a:buNone/>
              <a:defRPr sz="932" b="1"/>
            </a:lvl4pPr>
            <a:lvl5pPr marL="1065459" indent="0">
              <a:buNone/>
              <a:defRPr sz="932" b="1"/>
            </a:lvl5pPr>
            <a:lvl6pPr marL="1331824" indent="0">
              <a:buNone/>
              <a:defRPr sz="932" b="1"/>
            </a:lvl6pPr>
            <a:lvl7pPr marL="1598188" indent="0">
              <a:buNone/>
              <a:defRPr sz="932" b="1"/>
            </a:lvl7pPr>
            <a:lvl8pPr marL="1864553" indent="0">
              <a:buNone/>
              <a:defRPr sz="932" b="1"/>
            </a:lvl8pPr>
            <a:lvl9pPr marL="2130918" indent="0">
              <a:buNone/>
              <a:defRPr sz="93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971" y="2761381"/>
            <a:ext cx="2253845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97123" y="1853171"/>
            <a:ext cx="2264945" cy="908210"/>
          </a:xfrm>
        </p:spPr>
        <p:txBody>
          <a:bodyPr anchor="b"/>
          <a:lstStyle>
            <a:lvl1pPr marL="0" indent="0">
              <a:buNone/>
              <a:defRPr sz="1398" b="1"/>
            </a:lvl1pPr>
            <a:lvl2pPr marL="266365" indent="0">
              <a:buNone/>
              <a:defRPr sz="1165" b="1"/>
            </a:lvl2pPr>
            <a:lvl3pPr marL="532729" indent="0">
              <a:buNone/>
              <a:defRPr sz="1049" b="1"/>
            </a:lvl3pPr>
            <a:lvl4pPr marL="799094" indent="0">
              <a:buNone/>
              <a:defRPr sz="932" b="1"/>
            </a:lvl4pPr>
            <a:lvl5pPr marL="1065459" indent="0">
              <a:buNone/>
              <a:defRPr sz="932" b="1"/>
            </a:lvl5pPr>
            <a:lvl6pPr marL="1331824" indent="0">
              <a:buNone/>
              <a:defRPr sz="932" b="1"/>
            </a:lvl6pPr>
            <a:lvl7pPr marL="1598188" indent="0">
              <a:buNone/>
              <a:defRPr sz="932" b="1"/>
            </a:lvl7pPr>
            <a:lvl8pPr marL="1864553" indent="0">
              <a:buNone/>
              <a:defRPr sz="932" b="1"/>
            </a:lvl8pPr>
            <a:lvl9pPr marL="2130918" indent="0">
              <a:buNone/>
              <a:defRPr sz="93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97123" y="2761381"/>
            <a:ext cx="2264945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884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234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203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503978"/>
            <a:ext cx="1718306" cy="1763924"/>
          </a:xfrm>
        </p:spPr>
        <p:txBody>
          <a:bodyPr anchor="b"/>
          <a:lstStyle>
            <a:lvl1pPr>
              <a:defRPr sz="186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4945" y="1088455"/>
            <a:ext cx="2697123" cy="5372269"/>
          </a:xfrm>
        </p:spPr>
        <p:txBody>
          <a:bodyPr/>
          <a:lstStyle>
            <a:lvl1pPr>
              <a:defRPr sz="1864"/>
            </a:lvl1pPr>
            <a:lvl2pPr>
              <a:defRPr sz="1631"/>
            </a:lvl2pPr>
            <a:lvl3pPr>
              <a:defRPr sz="1398"/>
            </a:lvl3pPr>
            <a:lvl4pPr>
              <a:defRPr sz="1165"/>
            </a:lvl4pPr>
            <a:lvl5pPr>
              <a:defRPr sz="1165"/>
            </a:lvl5pPr>
            <a:lvl6pPr>
              <a:defRPr sz="1165"/>
            </a:lvl6pPr>
            <a:lvl7pPr>
              <a:defRPr sz="1165"/>
            </a:lvl7pPr>
            <a:lvl8pPr>
              <a:defRPr sz="1165"/>
            </a:lvl8pPr>
            <a:lvl9pPr>
              <a:defRPr sz="116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2267902"/>
            <a:ext cx="1718306" cy="4201570"/>
          </a:xfrm>
        </p:spPr>
        <p:txBody>
          <a:bodyPr/>
          <a:lstStyle>
            <a:lvl1pPr marL="0" indent="0">
              <a:buNone/>
              <a:defRPr sz="932"/>
            </a:lvl1pPr>
            <a:lvl2pPr marL="266365" indent="0">
              <a:buNone/>
              <a:defRPr sz="816"/>
            </a:lvl2pPr>
            <a:lvl3pPr marL="532729" indent="0">
              <a:buNone/>
              <a:defRPr sz="699"/>
            </a:lvl3pPr>
            <a:lvl4pPr marL="799094" indent="0">
              <a:buNone/>
              <a:defRPr sz="583"/>
            </a:lvl4pPr>
            <a:lvl5pPr marL="1065459" indent="0">
              <a:buNone/>
              <a:defRPr sz="583"/>
            </a:lvl5pPr>
            <a:lvl6pPr marL="1331824" indent="0">
              <a:buNone/>
              <a:defRPr sz="583"/>
            </a:lvl6pPr>
            <a:lvl7pPr marL="1598188" indent="0">
              <a:buNone/>
              <a:defRPr sz="583"/>
            </a:lvl7pPr>
            <a:lvl8pPr marL="1864553" indent="0">
              <a:buNone/>
              <a:defRPr sz="583"/>
            </a:lvl8pPr>
            <a:lvl9pPr marL="2130918" indent="0">
              <a:buNone/>
              <a:defRPr sz="58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75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503978"/>
            <a:ext cx="1718306" cy="1763924"/>
          </a:xfrm>
        </p:spPr>
        <p:txBody>
          <a:bodyPr anchor="b"/>
          <a:lstStyle>
            <a:lvl1pPr>
              <a:defRPr sz="186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64945" y="1088455"/>
            <a:ext cx="2697123" cy="5372269"/>
          </a:xfrm>
        </p:spPr>
        <p:txBody>
          <a:bodyPr anchor="t"/>
          <a:lstStyle>
            <a:lvl1pPr marL="0" indent="0">
              <a:buNone/>
              <a:defRPr sz="1864"/>
            </a:lvl1pPr>
            <a:lvl2pPr marL="266365" indent="0">
              <a:buNone/>
              <a:defRPr sz="1631"/>
            </a:lvl2pPr>
            <a:lvl3pPr marL="532729" indent="0">
              <a:buNone/>
              <a:defRPr sz="1398"/>
            </a:lvl3pPr>
            <a:lvl4pPr marL="799094" indent="0">
              <a:buNone/>
              <a:defRPr sz="1165"/>
            </a:lvl4pPr>
            <a:lvl5pPr marL="1065459" indent="0">
              <a:buNone/>
              <a:defRPr sz="1165"/>
            </a:lvl5pPr>
            <a:lvl6pPr marL="1331824" indent="0">
              <a:buNone/>
              <a:defRPr sz="1165"/>
            </a:lvl6pPr>
            <a:lvl7pPr marL="1598188" indent="0">
              <a:buNone/>
              <a:defRPr sz="1165"/>
            </a:lvl7pPr>
            <a:lvl8pPr marL="1864553" indent="0">
              <a:buNone/>
              <a:defRPr sz="1165"/>
            </a:lvl8pPr>
            <a:lvl9pPr marL="2130918" indent="0">
              <a:buNone/>
              <a:defRPr sz="116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2267902"/>
            <a:ext cx="1718306" cy="4201570"/>
          </a:xfrm>
        </p:spPr>
        <p:txBody>
          <a:bodyPr/>
          <a:lstStyle>
            <a:lvl1pPr marL="0" indent="0">
              <a:buNone/>
              <a:defRPr sz="932"/>
            </a:lvl1pPr>
            <a:lvl2pPr marL="266365" indent="0">
              <a:buNone/>
              <a:defRPr sz="816"/>
            </a:lvl2pPr>
            <a:lvl3pPr marL="532729" indent="0">
              <a:buNone/>
              <a:defRPr sz="699"/>
            </a:lvl3pPr>
            <a:lvl4pPr marL="799094" indent="0">
              <a:buNone/>
              <a:defRPr sz="583"/>
            </a:lvl4pPr>
            <a:lvl5pPr marL="1065459" indent="0">
              <a:buNone/>
              <a:defRPr sz="583"/>
            </a:lvl5pPr>
            <a:lvl6pPr marL="1331824" indent="0">
              <a:buNone/>
              <a:defRPr sz="583"/>
            </a:lvl6pPr>
            <a:lvl7pPr marL="1598188" indent="0">
              <a:buNone/>
              <a:defRPr sz="583"/>
            </a:lvl7pPr>
            <a:lvl8pPr marL="1864553" indent="0">
              <a:buNone/>
              <a:defRPr sz="583"/>
            </a:lvl8pPr>
            <a:lvl9pPr marL="2130918" indent="0">
              <a:buNone/>
              <a:defRPr sz="58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062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6276" y="402484"/>
            <a:ext cx="4595098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276" y="2012414"/>
            <a:ext cx="4595098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6276" y="7006700"/>
            <a:ext cx="119872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64784" y="7006700"/>
            <a:ext cx="1798082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62653" y="7006700"/>
            <a:ext cx="119872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841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532729" rtl="0" eaLnBrk="1" latinLnBrk="0" hangingPunct="1">
        <a:lnSpc>
          <a:spcPct val="90000"/>
        </a:lnSpc>
        <a:spcBef>
          <a:spcPct val="0"/>
        </a:spcBef>
        <a:buNone/>
        <a:defRPr sz="25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3182" indent="-133182" algn="l" defTabSz="532729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1631" kern="1200">
          <a:solidFill>
            <a:schemeClr val="tx1"/>
          </a:solidFill>
          <a:latin typeface="+mn-lt"/>
          <a:ea typeface="+mn-ea"/>
          <a:cs typeface="+mn-cs"/>
        </a:defRPr>
      </a:lvl1pPr>
      <a:lvl2pPr marL="399547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665912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165" kern="1200">
          <a:solidFill>
            <a:schemeClr val="tx1"/>
          </a:solidFill>
          <a:latin typeface="+mn-lt"/>
          <a:ea typeface="+mn-ea"/>
          <a:cs typeface="+mn-cs"/>
        </a:defRPr>
      </a:lvl3pPr>
      <a:lvl4pPr marL="932277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198641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465006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731371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997735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264100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1pPr>
      <a:lvl2pPr marL="266365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2pPr>
      <a:lvl3pPr marL="532729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3pPr>
      <a:lvl4pPr marL="799094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065459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331824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598188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864553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130918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5328000" cy="7559675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52000">
                <a:schemeClr val="accent1">
                  <a:lumMod val="20000"/>
                  <a:lumOff val="8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60" name="Picture 36" descr="https://kherson.life/wp-content/uploads/2022/06/rosgvardiya-2-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65" t="1885" r="265" b="36423"/>
          <a:stretch/>
        </p:blipFill>
        <p:spPr bwMode="auto">
          <a:xfrm>
            <a:off x="0" y="1039691"/>
            <a:ext cx="5327826" cy="1900733"/>
          </a:xfrm>
          <a:prstGeom prst="flowChartAlternateProcess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-175" y="123946"/>
            <a:ext cx="5328000" cy="1046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600" b="1" dirty="0" smtClean="0">
                <a:ln w="1270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МИНИСТЕРСТВО ОБОРОНЫ </a:t>
            </a:r>
          </a:p>
          <a:p>
            <a:pPr algn="ctr"/>
            <a:r>
              <a:rPr lang="ru-RU" sz="1600" b="1" dirty="0" smtClean="0">
                <a:ln w="1270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РОССИЙСКОЙ ФЕДЕРАЦИИ</a:t>
            </a:r>
          </a:p>
          <a:p>
            <a:pPr algn="ctr"/>
            <a:r>
              <a:rPr lang="ru-RU" sz="1600" b="1" dirty="0">
                <a:ln w="1270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в</a:t>
            </a:r>
            <a:r>
              <a:rPr lang="ru-RU" sz="1600" b="1" dirty="0" smtClean="0">
                <a:ln w="1270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едёт набор </a:t>
            </a:r>
          </a:p>
          <a:p>
            <a:pPr algn="ctr"/>
            <a:r>
              <a:rPr lang="ru-RU" sz="1600" b="1" spc="100" dirty="0">
                <a:ln w="1270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в</a:t>
            </a:r>
            <a:r>
              <a:rPr lang="ru-RU" sz="2000" b="1" spc="100" dirty="0" smtClean="0">
                <a:ln w="1270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ln w="12700">
                  <a:noFill/>
                </a:ln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</a:t>
            </a:r>
            <a:r>
              <a:rPr lang="ru-RU" sz="1600" b="1" dirty="0" smtClean="0">
                <a:ln w="1270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ОБИЛИЗАЦИОННЫЙ </a:t>
            </a:r>
            <a:r>
              <a:rPr lang="ru-RU" sz="1600" b="1" dirty="0" smtClean="0">
                <a:ln w="12700">
                  <a:noFill/>
                </a:ln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Л</a:t>
            </a:r>
            <a:r>
              <a:rPr lang="ru-RU" sz="1600" b="1" dirty="0" smtClean="0">
                <a:ln w="1270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ЮДСКОЙ </a:t>
            </a:r>
            <a:r>
              <a:rPr lang="ru-RU" sz="1600" b="1" dirty="0" smtClean="0">
                <a:ln w="12700">
                  <a:noFill/>
                </a:ln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</a:t>
            </a:r>
            <a:r>
              <a:rPr lang="ru-RU" sz="1600" b="1" dirty="0" smtClean="0">
                <a:ln w="1270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ЕЗЕРВ</a:t>
            </a:r>
            <a:endParaRPr lang="ru-RU" sz="1600" b="1" dirty="0">
              <a:ln w="12700">
                <a:noFill/>
              </a:ln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"/>
          <p:cNvPicPr preferRelativeResize="0"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" r="1056" b="-90"/>
          <a:stretch/>
        </p:blipFill>
        <p:spPr bwMode="auto">
          <a:xfrm>
            <a:off x="108000" y="108000"/>
            <a:ext cx="792000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8" descr="https://nklk.ru/dll_image/6606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79960" y="72000"/>
            <a:ext cx="792000" cy="792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-175" y="2756022"/>
            <a:ext cx="5328000" cy="2466060"/>
          </a:xfrm>
          <a:prstGeom prst="rect">
            <a:avLst/>
          </a:prstGeom>
        </p:spPr>
        <p:txBody>
          <a:bodyPr wrap="square" lIns="180000" tIns="0" rIns="180000" bIns="0">
            <a:spAutoFit/>
          </a:bodyPr>
          <a:lstStyle/>
          <a:p>
            <a:pPr algn="ctr">
              <a:lnSpc>
                <a:spcPct val="85000"/>
              </a:lnSpc>
              <a:spcAft>
                <a:spcPts val="400"/>
              </a:spcAft>
            </a:pPr>
            <a:r>
              <a:rPr lang="ru-RU" sz="1600" b="1" spc="100" dirty="0" smtClean="0">
                <a:ln w="3175">
                  <a:solidFill>
                    <a:srgbClr val="B67A59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Гарантируем</a:t>
            </a:r>
          </a:p>
          <a:p>
            <a:pPr marL="266700" indent="-266700" algn="just">
              <a:lnSpc>
                <a:spcPct val="85000"/>
              </a:lnSpc>
              <a:spcAft>
                <a:spcPts val="400"/>
              </a:spcAft>
              <a:buClr>
                <a:srgbClr val="00206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200" b="1" spc="-5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ежемесячные денежные выплаты за пребывание в резерве, </a:t>
            </a:r>
            <a:r>
              <a:rPr lang="ru-RU" sz="1100" b="1" i="1" spc="-5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(кроме периодов участия в </a:t>
            </a:r>
            <a:r>
              <a:rPr lang="ru-RU" sz="1100" b="1" i="1" spc="-50" dirty="0" err="1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сборовых</a:t>
            </a:r>
            <a:r>
              <a:rPr lang="ru-RU" sz="1100" b="1" i="1" spc="-5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мероприятиях) </a:t>
            </a:r>
            <a:r>
              <a:rPr lang="ru-RU" sz="1200" b="1" spc="-5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300" b="1" spc="-50" dirty="0" smtClean="0">
                <a:ln w="3175">
                  <a:solidFill>
                    <a:srgbClr val="B67A5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2 580 </a:t>
            </a:r>
            <a:r>
              <a:rPr lang="ru-RU" sz="1200" b="1" spc="-5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br>
              <a:rPr lang="ru-RU" sz="1200" b="1" spc="-5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1" spc="-50" dirty="0" smtClean="0">
                <a:ln w="3175">
                  <a:solidFill>
                    <a:srgbClr val="B67A5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6 792 </a:t>
            </a:r>
            <a:r>
              <a:rPr lang="ru-RU" sz="1200" b="1" spc="-5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руб.;</a:t>
            </a:r>
          </a:p>
          <a:p>
            <a:pPr marL="266700" indent="-266700" algn="just">
              <a:lnSpc>
                <a:spcPct val="85000"/>
              </a:lnSpc>
              <a:spcAft>
                <a:spcPts val="400"/>
              </a:spcAft>
              <a:buClr>
                <a:srgbClr val="00206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своевременные выплаты за участие в </a:t>
            </a:r>
            <a:r>
              <a:rPr lang="ru-RU" sz="1200" b="1" spc="-20" dirty="0" err="1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сборовых</a:t>
            </a: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мероприятиях от</a:t>
            </a: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spc="-20" dirty="0" smtClean="0">
                <a:ln w="3175">
                  <a:solidFill>
                    <a:srgbClr val="B67A5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21 496 </a:t>
            </a:r>
            <a:r>
              <a:rPr lang="ru-RU" sz="1200" b="1" spc="-20" dirty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sz="1200" b="1" spc="-20" dirty="0">
                <a:ln w="3175">
                  <a:solidFill>
                    <a:srgbClr val="B67A59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spc="-20" dirty="0" smtClean="0">
                <a:ln w="3175">
                  <a:solidFill>
                    <a:srgbClr val="B67A5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56 599 </a:t>
            </a: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руб.;</a:t>
            </a:r>
          </a:p>
          <a:p>
            <a:pPr marL="266700" indent="-266700" algn="just">
              <a:lnSpc>
                <a:spcPct val="85000"/>
              </a:lnSpc>
              <a:spcAft>
                <a:spcPts val="400"/>
              </a:spcAft>
              <a:buClr>
                <a:srgbClr val="00206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сохранение рабочего места и средней заработной платы </a:t>
            </a:r>
            <a:b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i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(при привлечении к военным (специальным) сборам)</a:t>
            </a: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algn="just">
              <a:lnSpc>
                <a:spcPct val="85000"/>
              </a:lnSpc>
              <a:spcAft>
                <a:spcPts val="400"/>
              </a:spcAft>
              <a:buClr>
                <a:srgbClr val="00206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продовольственное, вещевое и медицинское обеспечение </a:t>
            </a:r>
            <a:b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i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(при исполнении обязанностей военной службы)</a:t>
            </a: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algn="just">
              <a:lnSpc>
                <a:spcPct val="85000"/>
              </a:lnSpc>
              <a:spcAft>
                <a:spcPts val="400"/>
              </a:spcAft>
              <a:buClr>
                <a:srgbClr val="00206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обязательное государственное страхование жизни и здоровья</a:t>
            </a:r>
            <a:b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i="1" spc="-20" dirty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(при исполнении обязанностей военной службы)</a:t>
            </a:r>
            <a:r>
              <a:rPr lang="ru-RU" sz="1400" b="1" spc="-20" dirty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algn="just">
              <a:lnSpc>
                <a:spcPct val="85000"/>
              </a:lnSpc>
              <a:spcAft>
                <a:spcPts val="400"/>
              </a:spcAft>
              <a:buClr>
                <a:srgbClr val="00206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бесплатный проезд к месту проведения сборов и обратно.</a:t>
            </a:r>
            <a:endParaRPr lang="ru-RU" sz="1200" b="1" spc="-20" dirty="0">
              <a:ln w="3175">
                <a:solidFill>
                  <a:srgbClr val="B67A59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2" descr="https://pngshare.com/wp-content/uploads/2021/06/Soldier-Silhouette-Transparent-18-1024x398.png"/>
          <p:cNvPicPr>
            <a:picLocks noChangeAspect="1" noChangeArrowheads="1"/>
          </p:cNvPicPr>
          <p:nvPr/>
        </p:nvPicPr>
        <p:blipFill rotWithShape="1">
          <a:blip r:embed="rId6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660" r="-91" b="25462"/>
          <a:stretch/>
        </p:blipFill>
        <p:spPr bwMode="auto">
          <a:xfrm flipH="1">
            <a:off x="-1" y="5345121"/>
            <a:ext cx="5327825" cy="2214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-175" y="5238960"/>
            <a:ext cx="5328000" cy="2010294"/>
          </a:xfrm>
          <a:prstGeom prst="rect">
            <a:avLst/>
          </a:prstGeom>
        </p:spPr>
        <p:txBody>
          <a:bodyPr wrap="square" lIns="180000" tIns="0" rIns="180000" bIns="0">
            <a:spAutoFit/>
          </a:bodyPr>
          <a:lstStyle/>
          <a:p>
            <a:pPr algn="ctr">
              <a:lnSpc>
                <a:spcPct val="85000"/>
              </a:lnSpc>
              <a:spcAft>
                <a:spcPts val="400"/>
              </a:spcAft>
            </a:pPr>
            <a:r>
              <a:rPr lang="ru-RU" sz="1600" b="1" spc="-20" dirty="0">
                <a:ln w="3175">
                  <a:solidFill>
                    <a:srgbClr val="B67A5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Требования к кандидатам</a:t>
            </a:r>
          </a:p>
          <a:p>
            <a:pPr marL="266700" indent="-266700" algn="just">
              <a:lnSpc>
                <a:spcPct val="85000"/>
              </a:lnSpc>
              <a:spcAft>
                <a:spcPts val="400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v"/>
            </a:pPr>
            <a:r>
              <a:rPr lang="ru-RU" sz="1200" b="1" spc="-20" dirty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по возрасту: прапорщики, сержанты и солдаты – до </a:t>
            </a:r>
            <a:r>
              <a:rPr lang="ru-RU" sz="1300" b="1" spc="-20" dirty="0">
                <a:ln w="3175">
                  <a:solidFill>
                    <a:srgbClr val="B67A5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52 </a:t>
            </a:r>
            <a:r>
              <a:rPr lang="ru-RU" sz="1200" b="1" spc="-20" dirty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лет, младшие офицеры – до </a:t>
            </a:r>
            <a:r>
              <a:rPr lang="ru-RU" sz="1300" b="1" spc="-20" dirty="0">
                <a:ln w="3175">
                  <a:solidFill>
                    <a:srgbClr val="B67A5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57</a:t>
            </a:r>
            <a:r>
              <a:rPr lang="ru-RU" sz="1200" b="1" spc="-20" dirty="0">
                <a:ln w="12700">
                  <a:solidFill>
                    <a:srgbClr val="B67A5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spc="-20" dirty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лет, старшие офицеры –  до </a:t>
            </a:r>
            <a:r>
              <a:rPr lang="ru-RU" sz="1300" b="1" spc="-20" dirty="0">
                <a:ln w="3175">
                  <a:solidFill>
                    <a:srgbClr val="B67A5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62 </a:t>
            </a:r>
            <a:r>
              <a:rPr lang="ru-RU" sz="1200" b="1" spc="-20" dirty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лет;</a:t>
            </a:r>
          </a:p>
          <a:p>
            <a:pPr marL="266700" indent="-266700" algn="just">
              <a:lnSpc>
                <a:spcPct val="85000"/>
              </a:lnSpc>
              <a:spcAft>
                <a:spcPts val="400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v"/>
            </a:pPr>
            <a:r>
              <a:rPr lang="ru-RU" sz="1200" b="1" spc="-20" dirty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по здоровью: быть годным к военной службе (категория А</a:t>
            </a: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), годным </a:t>
            </a:r>
            <a:r>
              <a:rPr lang="ru-RU" sz="1200" b="1" spc="-20" dirty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к военной службе с незначительными ограничениями (категория Б</a:t>
            </a: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) или ограниченно годным </a:t>
            </a: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к военной службе (категория </a:t>
            </a: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В);</a:t>
            </a:r>
            <a:endParaRPr lang="ru-RU" sz="1200" b="1" spc="-20" dirty="0">
              <a:ln w="3175">
                <a:solidFill>
                  <a:srgbClr val="B67A59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algn="just">
              <a:lnSpc>
                <a:spcPct val="85000"/>
              </a:lnSpc>
              <a:spcAft>
                <a:spcPts val="400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v"/>
            </a:pPr>
            <a:r>
              <a:rPr lang="ru-RU" sz="1200" b="1" spc="-20" dirty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по результатам профессионал. психологического отбора: получить 1, 2 или 3 категорию пригодности для конкретной выбранной специальности;</a:t>
            </a:r>
          </a:p>
          <a:p>
            <a:pPr marL="266700" indent="-266700" algn="just">
              <a:lnSpc>
                <a:spcPct val="85000"/>
              </a:lnSpc>
              <a:spcAft>
                <a:spcPts val="400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v"/>
            </a:pPr>
            <a:r>
              <a:rPr lang="ru-RU" sz="1200" b="1" spc="-20" dirty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по образованию: не ниже основного общего (9 классов).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37432" y="7167323"/>
            <a:ext cx="56776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250" dirty="0">
                <a:ln w="1270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Б</a:t>
            </a:r>
            <a:r>
              <a:rPr lang="ru-RU" sz="1600" b="1" spc="250" dirty="0">
                <a:ln w="1270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оевой </a:t>
            </a:r>
            <a:r>
              <a:rPr lang="ru-RU" sz="2000" b="1" spc="250" dirty="0">
                <a:ln w="1270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А</a:t>
            </a:r>
            <a:r>
              <a:rPr lang="ru-RU" sz="1600" b="1" spc="250" dirty="0">
                <a:ln w="1270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рмейский </a:t>
            </a:r>
            <a:r>
              <a:rPr lang="ru-RU" sz="2000" b="1" spc="250" dirty="0">
                <a:ln w="1270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Р</a:t>
            </a:r>
            <a:r>
              <a:rPr lang="ru-RU" sz="1600" b="1" spc="250" dirty="0">
                <a:ln w="1270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езерв </a:t>
            </a:r>
            <a:r>
              <a:rPr lang="ru-RU" sz="2000" b="1" spc="250" dirty="0">
                <a:ln w="1270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С</a:t>
            </a:r>
            <a:r>
              <a:rPr lang="ru-RU" sz="1600" b="1" spc="250" dirty="0">
                <a:ln w="1270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траны</a:t>
            </a:r>
            <a:endParaRPr lang="ru-RU" sz="1600" spc="250" dirty="0"/>
          </a:p>
        </p:txBody>
      </p:sp>
    </p:spTree>
    <p:extLst>
      <p:ext uri="{BB962C8B-B14F-4D97-AF65-F5344CB8AC3E}">
        <p14:creationId xmlns:p14="http://schemas.microsoft.com/office/powerpoint/2010/main" val="202825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5328000" cy="7559675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52000">
                <a:schemeClr val="accent1">
                  <a:lumMod val="20000"/>
                  <a:lumOff val="8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03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1373</TotalTime>
  <Words>129</Words>
  <Application>Microsoft Office PowerPoint</Application>
  <PresentationFormat>Произвольный</PresentationFormat>
  <Paragraphs>17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Мариничев Александр Николаевич</dc:creator>
  <cp:lastModifiedBy>Панченко Александр Викторович</cp:lastModifiedBy>
  <cp:revision>153</cp:revision>
  <cp:lastPrinted>2022-01-19T08:45:15Z</cp:lastPrinted>
  <dcterms:created xsi:type="dcterms:W3CDTF">2021-07-14T05:01:48Z</dcterms:created>
  <dcterms:modified xsi:type="dcterms:W3CDTF">2025-10-25T16:21:55Z</dcterms:modified>
</cp:coreProperties>
</file>