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1879263" cy="82804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08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3399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2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500" y="84"/>
      </p:cViewPr>
      <p:guideLst>
        <p:guide orient="horz" pos="2608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945" y="1355149"/>
            <a:ext cx="10097374" cy="2882806"/>
          </a:xfrm>
        </p:spPr>
        <p:txBody>
          <a:bodyPr anchor="b"/>
          <a:lstStyle>
            <a:lvl1pPr algn="ctr"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4349128"/>
            <a:ext cx="8909447" cy="1999179"/>
          </a:xfrm>
        </p:spPr>
        <p:txBody>
          <a:bodyPr/>
          <a:lstStyle>
            <a:lvl1pPr marL="0" indent="0" algn="ctr">
              <a:buNone/>
              <a:defRPr sz="2898"/>
            </a:lvl1pPr>
            <a:lvl2pPr marL="552023" indent="0" algn="ctr">
              <a:buNone/>
              <a:defRPr sz="2415"/>
            </a:lvl2pPr>
            <a:lvl3pPr marL="1104047" indent="0" algn="ctr">
              <a:buNone/>
              <a:defRPr sz="2173"/>
            </a:lvl3pPr>
            <a:lvl4pPr marL="1656070" indent="0" algn="ctr">
              <a:buNone/>
              <a:defRPr sz="1932"/>
            </a:lvl4pPr>
            <a:lvl5pPr marL="2208093" indent="0" algn="ctr">
              <a:buNone/>
              <a:defRPr sz="1932"/>
            </a:lvl5pPr>
            <a:lvl6pPr marL="2760116" indent="0" algn="ctr">
              <a:buNone/>
              <a:defRPr sz="1932"/>
            </a:lvl6pPr>
            <a:lvl7pPr marL="3312140" indent="0" algn="ctr">
              <a:buNone/>
              <a:defRPr sz="1932"/>
            </a:lvl7pPr>
            <a:lvl8pPr marL="3864163" indent="0" algn="ctr">
              <a:buNone/>
              <a:defRPr sz="1932"/>
            </a:lvl8pPr>
            <a:lvl9pPr marL="4416186" indent="0" algn="ctr">
              <a:buNone/>
              <a:defRPr sz="193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47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40855"/>
            <a:ext cx="2561466" cy="70172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40855"/>
            <a:ext cx="7535907" cy="70172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26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2064352"/>
            <a:ext cx="10245864" cy="3444416"/>
          </a:xfrm>
        </p:spPr>
        <p:txBody>
          <a:bodyPr anchor="b"/>
          <a:lstStyle>
            <a:lvl1pPr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541353"/>
            <a:ext cx="10245864" cy="1811337"/>
          </a:xfrm>
        </p:spPr>
        <p:txBody>
          <a:bodyPr/>
          <a:lstStyle>
            <a:lvl1pPr marL="0" indent="0">
              <a:buNone/>
              <a:defRPr sz="2898">
                <a:solidFill>
                  <a:schemeClr val="tx1"/>
                </a:solidFill>
              </a:defRPr>
            </a:lvl1pPr>
            <a:lvl2pPr marL="552023" indent="0">
              <a:buNone/>
              <a:defRPr sz="2415">
                <a:solidFill>
                  <a:schemeClr val="tx1">
                    <a:tint val="75000"/>
                  </a:schemeClr>
                </a:solidFill>
              </a:defRPr>
            </a:lvl2pPr>
            <a:lvl3pPr marL="1104047" indent="0">
              <a:buNone/>
              <a:defRPr sz="2173">
                <a:solidFill>
                  <a:schemeClr val="tx1">
                    <a:tint val="75000"/>
                  </a:schemeClr>
                </a:solidFill>
              </a:defRPr>
            </a:lvl3pPr>
            <a:lvl4pPr marL="165607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4pPr>
            <a:lvl5pPr marL="220809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5pPr>
            <a:lvl6pPr marL="276011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6pPr>
            <a:lvl7pPr marL="331214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7pPr>
            <a:lvl8pPr marL="386416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8pPr>
            <a:lvl9pPr marL="441618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7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40856"/>
            <a:ext cx="10245864" cy="160049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2029849"/>
            <a:ext cx="502548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3024646"/>
            <a:ext cx="502548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2029849"/>
            <a:ext cx="505023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3024646"/>
            <a:ext cx="505023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8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03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29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192226"/>
            <a:ext cx="6013877" cy="5884451"/>
          </a:xfrm>
        </p:spPr>
        <p:txBody>
          <a:bodyPr/>
          <a:lstStyle>
            <a:lvl1pPr>
              <a:defRPr sz="3864"/>
            </a:lvl1pPr>
            <a:lvl2pPr>
              <a:defRPr sz="3381"/>
            </a:lvl2pPr>
            <a:lvl3pPr>
              <a:defRPr sz="2898"/>
            </a:lvl3pPr>
            <a:lvl4pPr>
              <a:defRPr sz="2415"/>
            </a:lvl4pPr>
            <a:lvl5pPr>
              <a:defRPr sz="2415"/>
            </a:lvl5pPr>
            <a:lvl6pPr>
              <a:defRPr sz="2415"/>
            </a:lvl6pPr>
            <a:lvl7pPr>
              <a:defRPr sz="2415"/>
            </a:lvl7pPr>
            <a:lvl8pPr>
              <a:defRPr sz="2415"/>
            </a:lvl8pPr>
            <a:lvl9pPr>
              <a:defRPr sz="241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89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192226"/>
            <a:ext cx="6013877" cy="5884451"/>
          </a:xfrm>
        </p:spPr>
        <p:txBody>
          <a:bodyPr anchor="t"/>
          <a:lstStyle>
            <a:lvl1pPr marL="0" indent="0">
              <a:buNone/>
              <a:defRPr sz="3864"/>
            </a:lvl1pPr>
            <a:lvl2pPr marL="552023" indent="0">
              <a:buNone/>
              <a:defRPr sz="3381"/>
            </a:lvl2pPr>
            <a:lvl3pPr marL="1104047" indent="0">
              <a:buNone/>
              <a:defRPr sz="2898"/>
            </a:lvl3pPr>
            <a:lvl4pPr marL="1656070" indent="0">
              <a:buNone/>
              <a:defRPr sz="2415"/>
            </a:lvl4pPr>
            <a:lvl5pPr marL="2208093" indent="0">
              <a:buNone/>
              <a:defRPr sz="2415"/>
            </a:lvl5pPr>
            <a:lvl6pPr marL="2760116" indent="0">
              <a:buNone/>
              <a:defRPr sz="2415"/>
            </a:lvl6pPr>
            <a:lvl7pPr marL="3312140" indent="0">
              <a:buNone/>
              <a:defRPr sz="2415"/>
            </a:lvl7pPr>
            <a:lvl8pPr marL="3864163" indent="0">
              <a:buNone/>
              <a:defRPr sz="2415"/>
            </a:lvl8pPr>
            <a:lvl9pPr marL="4416186" indent="0">
              <a:buNone/>
              <a:defRPr sz="241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21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40856"/>
            <a:ext cx="10245864" cy="160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204273"/>
            <a:ext cx="10245864" cy="5253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4AB9-236E-4A3D-8614-10605BE7451E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674706"/>
            <a:ext cx="4009251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8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104047" rtl="0" eaLnBrk="1" latinLnBrk="0" hangingPunct="1">
        <a:lnSpc>
          <a:spcPct val="90000"/>
        </a:lnSpc>
        <a:spcBef>
          <a:spcPct val="0"/>
        </a:spcBef>
        <a:buNone/>
        <a:defRPr sz="53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012" indent="-276012" algn="l" defTabSz="1104047" rtl="0" eaLnBrk="1" latinLnBrk="0" hangingPunct="1">
        <a:lnSpc>
          <a:spcPct val="90000"/>
        </a:lnSpc>
        <a:spcBef>
          <a:spcPts val="1207"/>
        </a:spcBef>
        <a:buFont typeface="Arial" panose="020B0604020202020204" pitchFamily="34" charset="0"/>
        <a:buChar char="•"/>
        <a:defRPr sz="3381" kern="1200">
          <a:solidFill>
            <a:schemeClr val="tx1"/>
          </a:solidFill>
          <a:latin typeface="+mn-lt"/>
          <a:ea typeface="+mn-ea"/>
          <a:cs typeface="+mn-cs"/>
        </a:defRPr>
      </a:lvl1pPr>
      <a:lvl2pPr marL="82803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898" kern="1200">
          <a:solidFill>
            <a:schemeClr val="tx1"/>
          </a:solidFill>
          <a:latin typeface="+mn-lt"/>
          <a:ea typeface="+mn-ea"/>
          <a:cs typeface="+mn-cs"/>
        </a:defRPr>
      </a:lvl2pPr>
      <a:lvl3pPr marL="138005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5" kern="1200">
          <a:solidFill>
            <a:schemeClr val="tx1"/>
          </a:solidFill>
          <a:latin typeface="+mn-lt"/>
          <a:ea typeface="+mn-ea"/>
          <a:cs typeface="+mn-cs"/>
        </a:defRPr>
      </a:lvl3pPr>
      <a:lvl4pPr marL="193208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48410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303612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58815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414017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69219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1pPr>
      <a:lvl2pPr marL="55202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2pPr>
      <a:lvl3pPr marL="1104047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3pPr>
      <a:lvl4pPr marL="165607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20809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276011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31214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386416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41618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jpeg"/><Relationship Id="rId2" Type="http://schemas.openxmlformats.org/officeDocument/2006/relationships/image" Target="../media/image4.jp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7" t="18275" r="19606" b="1529"/>
          <a:stretch/>
        </p:blipFill>
        <p:spPr>
          <a:xfrm>
            <a:off x="-30480" y="0"/>
            <a:ext cx="11909743" cy="8280400"/>
          </a:xfrm>
          <a:prstGeom prst="rect">
            <a:avLst/>
          </a:prstGeom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9832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60000" y="0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19263" y="0"/>
            <a:ext cx="3960000" cy="828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4839451" y="5813726"/>
            <a:ext cx="2200361" cy="1634082"/>
            <a:chOff x="7742431" y="56569"/>
            <a:chExt cx="1582544" cy="1106488"/>
          </a:xfrm>
        </p:grpSpPr>
        <p:pic>
          <p:nvPicPr>
            <p:cNvPr id="7" name="Рисунок 2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7935761" y="56569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742431" y="56918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4046220" y="288000"/>
            <a:ext cx="3777877" cy="38343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C00000"/>
              </a:buClr>
              <a:buSzPct val="120000"/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НЕОБХОДИМЫЕ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ДОКУМЕНТЫ</a:t>
            </a:r>
          </a:p>
          <a:p>
            <a:pPr algn="ctr">
              <a:buClr>
                <a:srgbClr val="C00000"/>
              </a:buClr>
              <a:buSzPct val="120000"/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Фотография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(анфас, 9х12 см,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обороте указывается Ф.И.О.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дата);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Автобиография (2 экз., в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том числе 1 экз. рукописная);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Анкета (форму можно получить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военном комиссариате);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документов об образовании;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Копия трудовой книжки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Служебная характеристика с последнего места работы (учебы, службы);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Выписка из домовой книги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паспорта, военного билета, свидетельства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рождении, свидетельств о браке и рождении детей (при наличии)</a:t>
            </a:r>
            <a:endParaRPr lang="ru-RU" sz="130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4095" y="288000"/>
            <a:ext cx="3420739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ТРЕБОВАНИЯ К КАНДИДАТАМ</a:t>
            </a:r>
          </a:p>
          <a:p>
            <a:endParaRPr lang="ru-RU" sz="1000" b="1" dirty="0" smtClean="0">
              <a:solidFill>
                <a:srgbClr val="005CAA"/>
              </a:solidFill>
              <a:latin typeface="MyriadPro-Bold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возрасту: </a:t>
            </a: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прапорщики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</a:t>
            </a:r>
            <a:endParaRPr lang="ru-RU" sz="13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сержанты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солдаты –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52 лет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 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младшие офицеры –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57 лет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 старшие офицеры – 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62 лет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endParaRPr lang="ru-RU" sz="700" dirty="0" smtClean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здоровью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быть годным к военной службе (категория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А), годным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 военной службе с незначительными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ограничениями (категория Б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 или ограниченно годным к военной службе (категория В)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результатам 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профессионального</a:t>
            </a:r>
          </a:p>
          <a:p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психологического отбора: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первую, вторую или третью категорию пригодности для конкретной выбранной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специальности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</a:t>
            </a:r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о 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образованию: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не ниже основного общего (9 классов)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8540" y="5618320"/>
            <a:ext cx="3509818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отбывал наказание в виде лишения свободы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подвергался административному наказанию за потребление наркотических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или психотропных веществ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отношении него вынесен обвинительный приговор и назначено наказание, ведется дознание либо предварительное следствие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или уголовное дело передано в суд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421" y="5072044"/>
            <a:ext cx="354915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MyriadPro-Bold"/>
              </a:rPr>
              <a:t>ГРАЖДАНИН НЕ МОЖЕТ </a:t>
            </a:r>
          </a:p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MyriadPro-Bold"/>
              </a:rPr>
              <a:t>СЧИТАТЬСЯ КАНДИДАТОМ, ЕСЛИ:</a:t>
            </a:r>
          </a:p>
        </p:txBody>
      </p:sp>
      <p:sp>
        <p:nvSpPr>
          <p:cNvPr id="24" name="Freeform 14"/>
          <p:cNvSpPr/>
          <p:nvPr/>
        </p:nvSpPr>
        <p:spPr>
          <a:xfrm>
            <a:off x="134322" y="776642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5" name="Freeform 14"/>
          <p:cNvSpPr/>
          <p:nvPr/>
        </p:nvSpPr>
        <p:spPr>
          <a:xfrm>
            <a:off x="134322" y="1891654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6" name="Freeform 14"/>
          <p:cNvSpPr/>
          <p:nvPr/>
        </p:nvSpPr>
        <p:spPr>
          <a:xfrm>
            <a:off x="134322" y="3406757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7" name="Freeform 14"/>
          <p:cNvSpPr/>
          <p:nvPr/>
        </p:nvSpPr>
        <p:spPr>
          <a:xfrm>
            <a:off x="134322" y="4698441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8" name="Freeform 46"/>
          <p:cNvSpPr/>
          <p:nvPr/>
        </p:nvSpPr>
        <p:spPr>
          <a:xfrm flipH="1">
            <a:off x="134322" y="5701316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9" name="Freeform 46"/>
          <p:cNvSpPr/>
          <p:nvPr/>
        </p:nvSpPr>
        <p:spPr>
          <a:xfrm flipH="1">
            <a:off x="134322" y="6181338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0" name="Freeform 46"/>
          <p:cNvSpPr/>
          <p:nvPr/>
        </p:nvSpPr>
        <p:spPr>
          <a:xfrm flipH="1">
            <a:off x="134322" y="7113915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719061" y="45692"/>
            <a:ext cx="4352368" cy="1598641"/>
            <a:chOff x="7718197" y="25767"/>
            <a:chExt cx="4352368" cy="1598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7718197" y="25767"/>
              <a:ext cx="4352368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400" b="1" spc="-50" dirty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Б</a:t>
              </a:r>
              <a:r>
                <a:rPr lang="ru-RU" sz="1500" b="1" spc="-50" dirty="0">
                  <a:ln w="3175"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оевой</a:t>
              </a:r>
              <a:r>
                <a:rPr lang="ru-RU" sz="1500" spc="-50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рмейский</a:t>
              </a:r>
              <a:r>
                <a:rPr lang="ru-RU" sz="15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езерв</a:t>
              </a:r>
              <a:r>
                <a:rPr lang="ru-RU" sz="15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траны</a:t>
              </a:r>
              <a:endParaRPr lang="ru-RU" sz="1500" b="1" spc="-50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7740615" y="377913"/>
              <a:ext cx="792087" cy="1246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</a:p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</a:p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endParaRPr lang="ru-RU" sz="2400" b="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10" name="Параллелограмм 9"/>
          <p:cNvSpPr/>
          <p:nvPr/>
        </p:nvSpPr>
        <p:spPr>
          <a:xfrm>
            <a:off x="7914939" y="6595253"/>
            <a:ext cx="3970800" cy="626723"/>
          </a:xfrm>
          <a:prstGeom prst="parallelogram">
            <a:avLst>
              <a:gd name="adj" fmla="val 0"/>
            </a:avLst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/>
          <p:cNvSpPr/>
          <p:nvPr/>
        </p:nvSpPr>
        <p:spPr>
          <a:xfrm>
            <a:off x="7918440" y="5974508"/>
            <a:ext cx="3970800" cy="626723"/>
          </a:xfrm>
          <a:prstGeom prst="parallelogram">
            <a:avLst>
              <a:gd name="adj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>
            <a:off x="7915188" y="5349061"/>
            <a:ext cx="3970800" cy="626723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917998" y="5360706"/>
            <a:ext cx="3960001" cy="1816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12700" h="6350" prst="coolSlant"/>
            </a:sp3d>
          </a:bodyPr>
          <a:lstStyle/>
          <a:p>
            <a:pPr algn="ctr">
              <a:lnSpc>
                <a:spcPct val="135000"/>
              </a:lnSpc>
            </a:pPr>
            <a:r>
              <a:rPr lang="ru-RU" sz="30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</a:t>
            </a:r>
            <a:r>
              <a:rPr lang="ru-RU" sz="300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В РЕЗЕРВЕ ВООРУЖЕННЫХ СИЛ – ТВОЙ ВЫБОР!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942" y="7221976"/>
            <a:ext cx="1079086" cy="108518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89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"/>
          <a:stretch/>
        </p:blipFill>
        <p:spPr>
          <a:xfrm>
            <a:off x="-369" y="200"/>
            <a:ext cx="11880000" cy="828000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47" y="6395122"/>
            <a:ext cx="2058342" cy="77343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4" y="6753360"/>
            <a:ext cx="1057750" cy="136151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42" y="242046"/>
            <a:ext cx="1211334" cy="22705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73" y="3262507"/>
            <a:ext cx="1306118" cy="1294907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34" y="1430131"/>
            <a:ext cx="887242" cy="12087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60000" y="0"/>
            <a:ext cx="39672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27203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6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300" dirty="0" smtClean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07758" y="288000"/>
            <a:ext cx="3398452" cy="612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ПРЕБЫВАНИЕ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В </a:t>
            </a: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РЕЗЕРВЕ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ПРЕДУСМАТРИВАЕТ</a:t>
            </a:r>
          </a:p>
          <a:p>
            <a:pPr lvl="0">
              <a:lnSpc>
                <a:spcPct val="98000"/>
              </a:lnSpc>
              <a:spcAft>
                <a:spcPts val="400"/>
              </a:spcAft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предназначение на воинскую должность;</a:t>
            </a:r>
          </a:p>
          <a:p>
            <a:pPr lvl="0">
              <a:lnSpc>
                <a:spcPct val="98000"/>
              </a:lnSpc>
              <a:spcAft>
                <a:spcPts val="400"/>
              </a:spcAft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присвоение воинского звания; </a:t>
            </a:r>
          </a:p>
          <a:p>
            <a:pPr lvl="0"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прохождение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военных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(специальных) сборов (тренировочных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занятий)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без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отрыва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 основного места работы;</a:t>
            </a:r>
          </a:p>
          <a:p>
            <a:pPr lvl="0">
              <a:lnSpc>
                <a:spcPct val="98000"/>
              </a:lnSpc>
            </a:pPr>
            <a:endParaRPr lang="en-US" sz="1000" b="1" spc="-30" dirty="0">
              <a:solidFill>
                <a:srgbClr val="E400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СРОК КОНТРАКТА </a:t>
            </a:r>
            <a:r>
              <a:rPr lang="ru-RU" sz="1300" spc="-30" dirty="0">
                <a:solidFill>
                  <a:srgbClr val="000000"/>
                </a:solidFill>
                <a:latin typeface="MyriadPro-Regular"/>
              </a:rPr>
              <a:t>– </a:t>
            </a:r>
            <a:r>
              <a:rPr lang="ru-RU" sz="1300" b="1" i="1" spc="-3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 года,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 лет</a:t>
            </a:r>
            <a:endParaRPr lang="ru-RU" sz="1300" b="1" i="1" spc="-30" dirty="0">
              <a:ln w="50800"/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algn="ctr">
              <a:lnSpc>
                <a:spcPct val="98000"/>
              </a:lnSpc>
            </a:pPr>
            <a:endParaRPr lang="ru-RU" sz="2500" b="1" dirty="0">
              <a:solidFill>
                <a:srgbClr val="005CAA"/>
              </a:solidFill>
              <a:latin typeface="MyriadPro-Bold"/>
            </a:endParaRPr>
          </a:p>
          <a:p>
            <a:pPr algn="ctr">
              <a:lnSpc>
                <a:spcPct val="98000"/>
              </a:lnSpc>
            </a:pP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ДЕНЕЖНЫЕ ВЫПЛАТЫ</a:t>
            </a:r>
          </a:p>
          <a:p>
            <a:pPr algn="ctr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ЗА ПРЕБЫВАНИЕ В РЕЗЕРВЕ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12 % от окладов по воинской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должности и воинскому званию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ежемесячно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кроме периодов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участия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3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сборовых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мероприятиях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):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рядовой –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2 580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3 525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353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4 127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5 244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6 792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</a:t>
            </a:r>
          </a:p>
          <a:p>
            <a:pPr>
              <a:lnSpc>
                <a:spcPct val="98000"/>
              </a:lnSpc>
            </a:pPr>
            <a:endParaRPr lang="ru-RU" sz="10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ЗА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УЧАСТИЕ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В СБОРОВЫХ МЕРОПРИЯТИЯХ</a:t>
            </a:r>
          </a:p>
          <a:p>
            <a:pPr>
              <a:lnSpc>
                <a:spcPct val="98000"/>
              </a:lnSpc>
            </a:pPr>
            <a:r>
              <a:rPr lang="ru-RU" sz="1400" i="1" spc="-30" dirty="0" smtClean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(в зависимости от воинской должности)</a:t>
            </a:r>
            <a:r>
              <a:rPr lang="ru-RU" sz="1400" b="1" i="1" spc="-30" dirty="0" smtClean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рядовой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21 496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29 376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 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27 944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34 391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43 701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56 599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66114" y="288000"/>
            <a:ext cx="3392768" cy="7910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ЛЬГОТЫ И КОМПЕНСАЦИИ</a:t>
            </a:r>
          </a:p>
          <a:p>
            <a:pPr algn="ctr"/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СОХРАНЯЕТСЯ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рабочее место и средняя заработная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плата на период привлечения к военным (специальным) сборам (тренировочным занятиям)</a:t>
            </a:r>
          </a:p>
          <a:p>
            <a:pPr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ПРОДОВОЛЬСТВЕННОЕ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трехразовое питание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месту и исполнения </a:t>
            </a:r>
            <a:endParaRPr lang="ru-RU" sz="14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обязанностей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военной службы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ВЕЩЕВОЕ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обеспечение обмундированием на весь период 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пребывания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резерве</a:t>
            </a:r>
          </a:p>
          <a:p>
            <a:pPr lvl="0">
              <a:lnSpc>
                <a:spcPct val="98000"/>
              </a:lnSpc>
            </a:pPr>
            <a:endParaRPr lang="ru-RU" sz="1000" b="1" dirty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МЕДИЦИНСКОЕ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обследование, лечение, обеспечение лекарствами в период </a:t>
            </a:r>
            <a:r>
              <a:rPr lang="ru-RU" sz="14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сборовых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мероприятий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ОБЯЗАТЕЛЬНОЕ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ГОСУДАРСТВЕННОЕ СТРАХОВАНИЕ</a:t>
            </a:r>
            <a:endParaRPr lang="ru-RU" sz="1400" b="1" dirty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жизни и здоровья за счет средств федерального бюджета при исполнении обязанностей военной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службы</a:t>
            </a:r>
          </a:p>
          <a:p>
            <a:pPr>
              <a:lnSpc>
                <a:spcPct val="98000"/>
              </a:lnSpc>
            </a:pPr>
            <a:endParaRPr lang="ru-RU" sz="10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ПРОЕЗД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РАЗЛИЧНЫМИ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ВИДАМИ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ТРАНСПОРТА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бесплатный проезд к месту проведения </a:t>
            </a:r>
            <a:r>
              <a:rPr lang="ru-RU" sz="1400" b="1" i="1" spc="-30" dirty="0" err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сборовых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мероприятий и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обратно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ДЕНЕЖНАЯ КОМПЕНСАЦИЯ ЗА НАЙМ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рассчитывается в порядке, установленном Правительством РФ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/>
          </p:cNvPicPr>
          <p:nvPr/>
        </p:nvPicPr>
        <p:blipFill rotWithShape="1">
          <a:blip r:embed="rId8"/>
          <a:srcRect l="9017" r="10695" b="7077"/>
          <a:stretch/>
        </p:blipFill>
        <p:spPr>
          <a:xfrm>
            <a:off x="4005686" y="69973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7219" y="4028005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5" name="Рисунок 54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007219" y="3046507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7" name="Рисунок 56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007218" y="6419802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9" name="Рисунок 58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006800" y="1839219"/>
            <a:ext cx="432854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8" name="Рисунок 67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007219" y="7610738"/>
            <a:ext cx="431333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7" name="Прямоугольник 26"/>
          <p:cNvSpPr/>
          <p:nvPr/>
        </p:nvSpPr>
        <p:spPr>
          <a:xfrm>
            <a:off x="8221261" y="288000"/>
            <a:ext cx="3543103" cy="3713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ПЯТЬ ШАГОВ </a:t>
            </a:r>
          </a:p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К ПОСТУПЛЕНИЮ В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РЕЗЕРВ</a:t>
            </a:r>
          </a:p>
          <a:p>
            <a:pPr algn="ctr">
              <a:lnSpc>
                <a:spcPct val="98000"/>
              </a:lnSpc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73050" indent="-273050">
              <a:lnSpc>
                <a:spcPct val="98000"/>
              </a:lnSpc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Подать заявление в военный комиссариат по месту жительства (регистрации) о поступлении в резерв.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Собрать и представить минимальный комплект документов. </a:t>
            </a:r>
            <a:endParaRPr lang="ru-RU" sz="14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Пройти мероприятия отбора через военный комиссариат по месту жительства.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Пройти аттестационную комиссию в воинской части-формирователе.</a:t>
            </a:r>
            <a:endParaRPr lang="ru-RU" sz="14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Заключить контракт о пребывании в резерве.</a:t>
            </a:r>
            <a:endParaRPr lang="ru-RU" sz="130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93437" y="7117975"/>
            <a:ext cx="42877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В </a:t>
            </a:r>
            <a:r>
              <a:rPr lang="ru-RU" sz="2400" spc="-1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РЕЗЕРВЕ </a:t>
            </a:r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– </a:t>
            </a:r>
          </a:p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ДОСТОЙНЫЙ ВЫБОР </a:t>
            </a:r>
          </a:p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ПАТРИОТА </a:t>
            </a:r>
            <a:r>
              <a:rPr lang="ru-RU" sz="2400" spc="-1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РОССИИ!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166"/>
          <a:stretch/>
        </p:blipFill>
        <p:spPr>
          <a:xfrm flipH="1">
            <a:off x="7762108" y="4591913"/>
            <a:ext cx="4312988" cy="26668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6" name="Picture 2" descr="https://inteligencialimite.org/wp-content/uploads/2023/01/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" y="703025"/>
            <a:ext cx="446400" cy="4464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1" t="55282" r="4096" b="1"/>
          <a:stretch/>
        </p:blipFill>
        <p:spPr>
          <a:xfrm>
            <a:off x="36000" y="4894115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Рисунок 11"/>
          <p:cNvPicPr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385" r="85466" b="76196"/>
          <a:stretch/>
        </p:blipFill>
        <p:spPr>
          <a:xfrm>
            <a:off x="4007219" y="5011781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36" name="Picture 12" descr="https://fmdent-kids.ru/wp-content/uploads/2022/12/i-_6_.png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3089976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692379" y="6622948"/>
            <a:ext cx="22403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БОЛЕЕ ПОДРОБНО</a:t>
            </a:r>
          </a:p>
          <a:p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с информацией можно</a:t>
            </a:r>
          </a:p>
          <a:p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ознакомиться на сайте</a:t>
            </a:r>
          </a:p>
          <a:p>
            <a:r>
              <a:rPr lang="en-US" sz="1400" b="1" i="0" u="none" strike="noStrike" baseline="0" dirty="0" smtClean="0">
                <a:solidFill>
                  <a:srgbClr val="E4000F"/>
                </a:solidFill>
                <a:latin typeface="MyriadPro-Bold"/>
              </a:rPr>
              <a:t>http://www.mil.ru</a:t>
            </a:r>
            <a:r>
              <a:rPr lang="ru-RU" sz="1400" b="1" i="0" u="none" strike="noStrike" baseline="0" dirty="0" smtClean="0">
                <a:solidFill>
                  <a:srgbClr val="E4000F"/>
                </a:solidFill>
                <a:latin typeface="MyriadPro-Bold"/>
              </a:rPr>
              <a:t> </a:t>
            </a:r>
          </a:p>
          <a:p>
            <a:r>
              <a:rPr lang="ru-RU" sz="1400" b="1" i="0" u="none" strike="noStrike" baseline="0" dirty="0" smtClean="0">
                <a:solidFill>
                  <a:srgbClr val="E4000F"/>
                </a:solidFill>
                <a:latin typeface="MyriadPro-Bold"/>
              </a:rPr>
              <a:t>в разделе </a:t>
            </a:r>
          </a:p>
          <a:p>
            <a:r>
              <a:rPr lang="ru-RU" sz="1400" b="1" i="0" u="none" strike="noStrike" baseline="0" dirty="0" smtClean="0">
                <a:solidFill>
                  <a:srgbClr val="E4000F"/>
                </a:solidFill>
                <a:latin typeface="MyriadPro-Bold"/>
              </a:rPr>
              <a:t>«Резерв ВС РФ»</a:t>
            </a:r>
            <a:endParaRPr lang="ru-RU" sz="14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9" y="660273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897</TotalTime>
  <Words>502</Words>
  <Application>Microsoft Office PowerPoint</Application>
  <PresentationFormat>Произвольный</PresentationFormat>
  <Paragraphs>113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14" baseType="lpstr">
      <vt:lpstr>Arial</vt:lpstr>
      <vt:lpstr>Bookman Old Style</vt:lpstr>
      <vt:lpstr>Calibri</vt:lpstr>
      <vt:lpstr>Calibri Light</vt:lpstr>
      <vt:lpstr>Courier New</vt:lpstr>
      <vt:lpstr>Impact</vt:lpstr>
      <vt:lpstr>MyriadPro-Bold</vt:lpstr>
      <vt:lpstr>MyriadPro-Regular</vt:lpstr>
      <vt:lpstr>Palatino Linotype</vt:lpstr>
      <vt:lpstr>Tahoma</vt:lpstr>
      <vt:lpstr>Wingdings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Мариничев Александр Николаевич</dc:creator>
  <cp:lastModifiedBy>Панченко Александр Викторович</cp:lastModifiedBy>
  <cp:revision>85</cp:revision>
  <cp:lastPrinted>2023-09-25T09:35:29Z</cp:lastPrinted>
  <dcterms:created xsi:type="dcterms:W3CDTF">2021-07-14T05:01:48Z</dcterms:created>
  <dcterms:modified xsi:type="dcterms:W3CDTF">2025-10-25T16:59:24Z</dcterms:modified>
</cp:coreProperties>
</file>