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00"/>
    <a:srgbClr val="B67A59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02" y="7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03631" y="406800"/>
            <a:ext cx="367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ПРЕБЫВАНИЕ </a:t>
            </a:r>
          </a:p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РЕЗЕРВЕ</a:t>
            </a:r>
            <a:endParaRPr lang="ru-RU" sz="27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0000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ПЯТЬ </a:t>
            </a:r>
            <a:endParaRPr lang="ru-RU" sz="2700" b="1" dirty="0" smtClean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ШАГОВ</a:t>
            </a:r>
            <a:endParaRPr lang="ru-RU" sz="27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96834"/>
              </p:ext>
            </p:extLst>
          </p:nvPr>
        </p:nvGraphicFramePr>
        <p:xfrm>
          <a:off x="180000" y="1346455"/>
          <a:ext cx="3600000" cy="51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833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в военный комиссариат о поступлении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резерв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667659"/>
                  </a:ext>
                </a:extLst>
              </a:tr>
              <a:tr h="83370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предоставление минимального комплекта документов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818359"/>
                  </a:ext>
                </a:extLst>
              </a:tr>
              <a:tr h="107832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мероприятий отбора через военный комиссариат по месту жительства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301289"/>
                  </a:ext>
                </a:extLst>
              </a:tr>
              <a:tr h="83370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аттестационной комиссии в воинской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части-формирователе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948285"/>
                  </a:ext>
                </a:extLst>
              </a:tr>
              <a:tr h="52002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контракта</a:t>
                      </a:r>
                      <a:endParaRPr lang="ru-RU" sz="1500" b="1" i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  <a:tr h="109829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КОНТРАКТ ЗАКЛЮЧАЕТСЯ </a:t>
                      </a:r>
                    </a:p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3 года, 5 лет</a:t>
                      </a:r>
                      <a:endParaRPr lang="ru-RU" sz="1500" b="1" i="0" kern="120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4241856"/>
                  </a:ext>
                </a:extLst>
              </a:tr>
            </a:tbl>
          </a:graphicData>
        </a:graphic>
      </p:graphicFrame>
      <p:pic>
        <p:nvPicPr>
          <p:cNvPr id="71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8016" r="67562" b="58823"/>
          <a:stretch/>
        </p:blipFill>
        <p:spPr bwMode="auto">
          <a:xfrm>
            <a:off x="327338" y="1360010"/>
            <a:ext cx="22352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11033" r="51077" b="62862"/>
          <a:stretch/>
        </p:blipFill>
        <p:spPr bwMode="auto">
          <a:xfrm>
            <a:off x="291778" y="2393320"/>
            <a:ext cx="274320" cy="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6" t="11563" r="35276" b="62772"/>
          <a:stretch/>
        </p:blipFill>
        <p:spPr bwMode="auto">
          <a:xfrm>
            <a:off x="303626" y="3334666"/>
            <a:ext cx="263834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7" t="10879" b="62874"/>
          <a:stretch/>
        </p:blipFill>
        <p:spPr bwMode="auto">
          <a:xfrm>
            <a:off x="300995" y="4984663"/>
            <a:ext cx="276788" cy="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3" t="8505" r="16511" b="62709"/>
          <a:stretch/>
        </p:blipFill>
        <p:spPr bwMode="auto">
          <a:xfrm>
            <a:off x="272983" y="4232172"/>
            <a:ext cx="304800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027262" y="6760351"/>
            <a:ext cx="367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ЗАКЛЮЧАЙ КОНТРАКТ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ПРЕБЫВАНИИ 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РЕЗЕРВЕ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709227" y="76514"/>
            <a:ext cx="227129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Б</a:t>
            </a:r>
            <a:r>
              <a:rPr lang="ru-RU" sz="2000" b="1" spc="300" dirty="0" smtClean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оевой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А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рмейский</a:t>
            </a:r>
            <a:r>
              <a:rPr lang="ru-RU" sz="20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езерв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С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траны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344573" y="4543958"/>
            <a:ext cx="3672000" cy="159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D30000"/>
                </a:solidFill>
                <a:latin typeface="Arial Black" panose="020B0A04020102020204" pitchFamily="34" charset="0"/>
              </a:rPr>
              <a:t>ТВОЙ ПРАВИЛЬНЫЙ ВЫБОР</a:t>
            </a:r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3" y="2080952"/>
            <a:ext cx="3960000" cy="2231468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nklk.ru/dll_image/660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7" y="121801"/>
            <a:ext cx="1440000" cy="144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844219" y="7210495"/>
            <a:ext cx="41908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ДОСТОЙНЫЙ ВЫБОР 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ПАТРИОТА РОССИИ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70" name="Picture 46" descr="https://pngshare.com/wp-content/uploads/2021/06/Marine-Soldier-Silhouette-2-1536x1024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38"/>
          <a:stretch/>
        </p:blipFill>
        <p:spPr bwMode="auto">
          <a:xfrm>
            <a:off x="320280" y="6984460"/>
            <a:ext cx="3240000" cy="16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apik.pro/uploads/posts/2023-02/1675760931_papik-pro-p-soldat-rf-risunok-1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75556" l="3069" r="97473">
                        <a14:backgroundMark x1="61372" y1="45778" x2="61372" y2="45778"/>
                        <a14:backgroundMark x1="61913" y1="50444" x2="61913" y2="50444"/>
                        <a14:backgroundMark x1="62996" y1="50889" x2="62996" y2="50889"/>
                        <a14:backgroundMark x1="60108" y1="33333" x2="60108" y2="33333"/>
                        <a14:backgroundMark x1="60108" y1="33333" x2="60108" y2="33333"/>
                        <a14:backgroundMark x1="90975" y1="18444" x2="90975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r="1987" b="23375"/>
          <a:stretch/>
        </p:blipFill>
        <p:spPr bwMode="auto">
          <a:xfrm flipH="1">
            <a:off x="3957320" y="1706831"/>
            <a:ext cx="3793749" cy="4929416"/>
          </a:xfrm>
          <a:prstGeom prst="rect">
            <a:avLst/>
          </a:prstGeom>
          <a:noFill/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ДЕНЕЖНЫЕ ВЫПЛАТЫ</a:t>
            </a:r>
            <a:endParaRPr lang="ru-RU" sz="2700" b="1" i="1" spc="-30" dirty="0" smtClean="0">
              <a:ln w="12700"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0210"/>
              </p:ext>
            </p:extLst>
          </p:nvPr>
        </p:nvGraphicFramePr>
        <p:xfrm>
          <a:off x="180000" y="1584000"/>
          <a:ext cx="3600000" cy="25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ПРЕБЫВАНИЕ </a:t>
                      </a:r>
                    </a:p>
                    <a:p>
                      <a:pPr algn="ctr"/>
                      <a:r>
                        <a:rPr lang="ru-RU" sz="19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РЕЗЕРВЕ </a:t>
                      </a:r>
                    </a:p>
                    <a:p>
                      <a:pPr algn="ctr"/>
                      <a:r>
                        <a:rPr lang="ru-RU" sz="15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(ежемесячно, кроме периодов участия в </a:t>
                      </a:r>
                      <a:r>
                        <a:rPr lang="ru-RU" sz="1500" b="1" i="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сборовых</a:t>
                      </a:r>
                      <a:r>
                        <a:rPr lang="ru-RU" sz="15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мероприятиях)</a:t>
                      </a:r>
                      <a:endParaRPr lang="ru-RU" sz="15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11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 от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2 580 </a:t>
                      </a:r>
                      <a:r>
                        <a:rPr lang="ru-RU" sz="1750" b="1" i="0" kern="120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3 525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3 353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4 127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 от 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5 244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6 792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8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114141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ЛЬГОТЫ </a:t>
            </a:r>
          </a:p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ГАРАНТИИ</a:t>
            </a:r>
            <a:endParaRPr lang="ru-RU" sz="27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69649"/>
              </p:ext>
            </p:extLst>
          </p:nvPr>
        </p:nvGraphicFramePr>
        <p:xfrm>
          <a:off x="4142651" y="1584000"/>
          <a:ext cx="3600000" cy="522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11822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8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</a:p>
                    <a:p>
                      <a:pPr marL="0" indent="0" algn="ctr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рабочего места и средней заработной платы на период участия в военных (специальных) сборах (тренировочных занятиях)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667659"/>
                  </a:ext>
                </a:extLst>
              </a:tr>
              <a:tr h="1732245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70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обмундированием на весь период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пребывания в резерве;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трехразовым питанием,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врачебной помощью</a:t>
                      </a:r>
                      <a:r>
                        <a:rPr lang="ru-RU" sz="150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лекарствами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</a:t>
                      </a: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818359"/>
                  </a:ext>
                </a:extLst>
              </a:tr>
              <a:tr h="1285278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 и здоровья за счет средств федерального бюджета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исполнении обязанностей военной службы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301289"/>
                  </a:ext>
                </a:extLst>
              </a:tr>
              <a:tr h="930221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БЕСПЛАТНЫЙ ПРОЕЗД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месту проведения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 и обратно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948285"/>
                  </a:ext>
                </a:extLst>
              </a:tr>
            </a:tbl>
          </a:graphicData>
        </a:graphic>
      </p:graphicFrame>
      <p:pic>
        <p:nvPicPr>
          <p:cNvPr id="4118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-3791" b="25462"/>
          <a:stretch/>
        </p:blipFill>
        <p:spPr bwMode="auto">
          <a:xfrm flipH="1">
            <a:off x="3843293" y="6852765"/>
            <a:ext cx="4529962" cy="14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497"/>
              </p:ext>
            </p:extLst>
          </p:nvPr>
        </p:nvGraphicFramePr>
        <p:xfrm>
          <a:off x="180000" y="4372561"/>
          <a:ext cx="3600000" cy="244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99290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УЧАСТИЕ 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СБОРОВЫХ МЕРЕОПРИЯТИЯХ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(в зависимости от должности)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1448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21 496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29 376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27 944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34 391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от 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701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56 599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048282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700" b="1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КАНДИДАТАМ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83431"/>
              </p:ext>
            </p:extLst>
          </p:nvPr>
        </p:nvGraphicFramePr>
        <p:xfrm>
          <a:off x="8085020" y="1584000"/>
          <a:ext cx="3600000" cy="26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ВОЗРАСТУ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прапорщики,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сержанты и солдаты 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младшие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старшие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63439"/>
              </p:ext>
            </p:extLst>
          </p:nvPr>
        </p:nvGraphicFramePr>
        <p:xfrm>
          <a:off x="8085020" y="4431600"/>
          <a:ext cx="3600000" cy="231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39517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 ЗДОРОВЬЮ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191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 с незначительными ограничениями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ограниченно годен к военной службе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pic>
        <p:nvPicPr>
          <p:cNvPr id="1032" name="Picture 8" descr="https://catherineasquithgallery.com/uploads/posts/2021-02/1614525011_58-p-voennii-na-belom-fone-7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-593" b="37128"/>
          <a:stretch/>
        </p:blipFill>
        <p:spPr bwMode="auto">
          <a:xfrm>
            <a:off x="-1415" y="6240277"/>
            <a:ext cx="4085863" cy="2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lipart-library.com/images_k/kneeling-soldier-silhouette/kneeling-soldier-silhouette-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7" b="28437"/>
          <a:stretch/>
        </p:blipFill>
        <p:spPr bwMode="auto">
          <a:xfrm>
            <a:off x="8364217" y="6671483"/>
            <a:ext cx="3515043" cy="1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264</Words>
  <Application>Microsoft Office PowerPoint</Application>
  <PresentationFormat>Произвольный</PresentationFormat>
  <Paragraphs>68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Bookman Old Style</vt:lpstr>
      <vt:lpstr>Calibri</vt:lpstr>
      <vt:lpstr>Calibri Light</vt:lpstr>
      <vt:lpstr>Courier New</vt:lpstr>
      <vt:lpstr>MyriadPro-Bold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Панченко Александр Викторович</cp:lastModifiedBy>
  <cp:revision>144</cp:revision>
  <cp:lastPrinted>2023-09-25T09:11:44Z</cp:lastPrinted>
  <dcterms:created xsi:type="dcterms:W3CDTF">2021-07-14T05:01:48Z</dcterms:created>
  <dcterms:modified xsi:type="dcterms:W3CDTF">2025-10-27T06:39:42Z</dcterms:modified>
</cp:coreProperties>
</file>